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8"/>
  </p:notesMasterIdLst>
  <p:sldIdLst>
    <p:sldId id="257" r:id="rId2"/>
    <p:sldId id="258" r:id="rId3"/>
    <p:sldId id="262" r:id="rId4"/>
    <p:sldId id="321" r:id="rId5"/>
    <p:sldId id="324" r:id="rId6"/>
    <p:sldId id="334" r:id="rId7"/>
    <p:sldId id="330" r:id="rId8"/>
    <p:sldId id="331" r:id="rId9"/>
    <p:sldId id="332" r:id="rId10"/>
    <p:sldId id="333" r:id="rId11"/>
    <p:sldId id="873" r:id="rId12"/>
    <p:sldId id="438" r:id="rId13"/>
    <p:sldId id="874" r:id="rId14"/>
    <p:sldId id="441" r:id="rId15"/>
    <p:sldId id="442" r:id="rId16"/>
    <p:sldId id="439" r:id="rId17"/>
    <p:sldId id="394" r:id="rId18"/>
    <p:sldId id="338" r:id="rId19"/>
    <p:sldId id="395" r:id="rId20"/>
    <p:sldId id="313" r:id="rId21"/>
    <p:sldId id="314" r:id="rId22"/>
    <p:sldId id="315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877" r:id="rId43"/>
    <p:sldId id="878" r:id="rId44"/>
    <p:sldId id="879" r:id="rId45"/>
    <p:sldId id="875" r:id="rId46"/>
    <p:sldId id="405" r:id="rId47"/>
    <p:sldId id="392" r:id="rId48"/>
    <p:sldId id="434" r:id="rId49"/>
    <p:sldId id="406" r:id="rId50"/>
    <p:sldId id="407" r:id="rId51"/>
    <p:sldId id="408" r:id="rId52"/>
    <p:sldId id="409" r:id="rId53"/>
    <p:sldId id="410" r:id="rId54"/>
    <p:sldId id="433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9" r:id="rId63"/>
    <p:sldId id="420" r:id="rId64"/>
    <p:sldId id="421" r:id="rId65"/>
    <p:sldId id="422" r:id="rId66"/>
    <p:sldId id="423" r:id="rId67"/>
    <p:sldId id="424" r:id="rId68"/>
    <p:sldId id="425" r:id="rId69"/>
    <p:sldId id="426" r:id="rId70"/>
    <p:sldId id="876" r:id="rId71"/>
    <p:sldId id="427" r:id="rId72"/>
    <p:sldId id="428" r:id="rId73"/>
    <p:sldId id="429" r:id="rId74"/>
    <p:sldId id="430" r:id="rId75"/>
    <p:sldId id="431" r:id="rId76"/>
    <p:sldId id="432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>
      <p:cViewPr varScale="1">
        <p:scale>
          <a:sx n="96" d="100"/>
          <a:sy n="96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E0D1-479D-4993-A100-291FE30C28E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FD45-2CB5-4D04-8E67-8A7401C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1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dig command will produce a current list of root </a:t>
            </a:r>
            <a:r>
              <a:rPr lang="en-US" dirty="0" err="1"/>
              <a:t>nameservers</a:t>
            </a:r>
            <a:r>
              <a:rPr lang="en-US" dirty="0"/>
              <a:t> that can be copied directly into the /var/named/named.ca 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ns . @a.root-servers.net 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norec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=1200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0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now perform a DNS query against your localhost</a:t>
            </a:r>
          </a:p>
          <a:p>
            <a:r>
              <a:rPr lang="en-US" dirty="0" err="1"/>
              <a:t>nslookup</a:t>
            </a:r>
            <a:r>
              <a:rPr lang="en-US" dirty="0"/>
              <a:t> megastuff.biz localhost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08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70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3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93D70-214C-4073-BDC4-44A74955556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7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5539F-7839-F9EA-0980-AFA2FD7DB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312B4-82E4-0F70-0EEE-882DFED6D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446A2B-BE47-37DE-911B-C966E0DEF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83926-44EC-63F2-060E-EC302D3C0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DDOS against recursive 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B2B1-5707-4CED-A9EE-C252E0C7FD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5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DDOS against recursive 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B2B1-5707-4CED-A9EE-C252E0C7FD2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11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 Root </a:t>
            </a:r>
            <a:r>
              <a:rPr lang="en-US" dirty="0" err="1"/>
              <a:t>nameservers</a:t>
            </a:r>
            <a:r>
              <a:rPr lang="en-US" dirty="0"/>
              <a:t> maintainers, </a:t>
            </a:r>
            <a:r>
              <a:rPr lang="en-US" baseline="0" dirty="0"/>
              <a:t>such as </a:t>
            </a:r>
            <a:r>
              <a:rPr lang="en-US" baseline="0" dirty="0" err="1"/>
              <a:t>verisign</a:t>
            </a:r>
            <a:r>
              <a:rPr lang="en-US" baseline="0" dirty="0"/>
              <a:t>, </a:t>
            </a:r>
            <a:r>
              <a:rPr lang="en-US" baseline="0" dirty="0" err="1"/>
              <a:t>nasa</a:t>
            </a:r>
            <a:r>
              <a:rPr lang="en-US" baseline="0" dirty="0"/>
              <a:t> &amp; U of Maryland</a:t>
            </a:r>
          </a:p>
          <a:p>
            <a:r>
              <a:rPr lang="en-US" dirty="0"/>
              <a:t>259</a:t>
            </a:r>
            <a:r>
              <a:rPr lang="en-US" baseline="0" dirty="0"/>
              <a:t> total root servers (as of 11/30/11)</a:t>
            </a:r>
          </a:p>
          <a:p>
            <a:r>
              <a:rPr lang="en-US" baseline="0" dirty="0"/>
              <a:t>273 TLD’s</a:t>
            </a:r>
          </a:p>
          <a:p>
            <a:r>
              <a:rPr lang="en-US" baseline="0" dirty="0"/>
              <a:t>63 characters per level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127 levels max</a:t>
            </a:r>
          </a:p>
          <a:p>
            <a:r>
              <a:rPr lang="en-US" baseline="0" dirty="0"/>
              <a:t>253 characters per FQDN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B2B1-5707-4CED-A9EE-C252E0C7FD2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4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now perform a DNS query against your localhost</a:t>
            </a:r>
          </a:p>
          <a:p>
            <a:r>
              <a:rPr lang="en-US" dirty="0" err="1"/>
              <a:t>nslookup</a:t>
            </a:r>
            <a:r>
              <a:rPr lang="en-US" dirty="0"/>
              <a:t> megastuff.biz localhost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5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43DF-6FA9-4B71-81F8-0600EB650D25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1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23ED-BFE8-4A65-B4D4-64DC00C5F9B2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E1DF-C16F-45DE-8814-D3ABABFA9981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41EA-5EF6-4A59-B9E1-0595749C6407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5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EADC-E89A-4051-BC82-C9021EEE5FEF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6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A922-9691-4130-9E3C-CC7A39F08C2B}" type="datetime1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0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9E6D-3371-4A02-A3CC-9F2FC9180A52}" type="datetime1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D5F9-9921-4BE0-9DFA-13FDDA2011AE}" type="datetime1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22F4-7300-4BFE-8B1D-4D97CA99DED1}" type="datetime1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56AA0C-0778-460A-87F6-0B536B002CFF}" type="datetime1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AFA-4795-4535-A211-8094827EC48A}" type="datetime1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2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C25F0F-2392-4A99-9607-CBDC4FDF7A37}" type="datetime1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7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hatismyip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jpatalon.cs.edinboro.edu/cmac3990/classfiles/assignment2check.s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loudping.info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user@hostname.tld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ro.medium.com/v2/1*JF2_lFszEiKMH50sX7iPnA.pn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tackedit.io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odns.com/mtsd.org" TargetMode="External"/><Relationship Id="rId2" Type="http://schemas.openxmlformats.org/officeDocument/2006/relationships/hyperlink" Target="https://www.intodns.com/eupc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intodns.com/megastuff.biz" TargetMode="External"/><Relationship Id="rId4" Type="http://schemas.openxmlformats.org/officeDocument/2006/relationships/hyperlink" Target="http://www.intodns.com/edinboro.edu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jpatalon.cs.edinboro.edu/ecsc425/classfiles/assignment3check.sh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483452"/>
          </a:xfrm>
        </p:spPr>
        <p:txBody>
          <a:bodyPr/>
          <a:lstStyle/>
          <a:p>
            <a:r>
              <a:rPr lang="en-US" dirty="0"/>
              <a:t>Fall 2025 – Week 2.1 – September 2</a:t>
            </a:r>
            <a:r>
              <a:rPr lang="en-US" baseline="30000" dirty="0"/>
              <a:t>nd</a:t>
            </a:r>
            <a:r>
              <a:rPr lang="en-US" dirty="0"/>
              <a:t>, 2025</a:t>
            </a:r>
          </a:p>
          <a:p>
            <a:r>
              <a:rPr lang="en-US" dirty="0"/>
              <a:t>Network &amp; Command Line, Cloud Intro</a:t>
            </a:r>
          </a:p>
          <a:p>
            <a:r>
              <a:rPr lang="en-US" dirty="0"/>
              <a:t>Domain Name Systems</a:t>
            </a:r>
          </a:p>
        </p:txBody>
      </p:sp>
    </p:spTree>
    <p:extLst>
      <p:ext uri="{BB962C8B-B14F-4D97-AF65-F5344CB8AC3E}">
        <p14:creationId xmlns:p14="http://schemas.microsoft.com/office/powerpoint/2010/main" val="283939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Proxy Config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Test by opening a web page, and visit a website that will tell you your IP</a:t>
            </a:r>
          </a:p>
          <a:p>
            <a:pPr lvl="1"/>
            <a:r>
              <a:rPr lang="en-US" sz="2000" dirty="0">
                <a:hlinkClick r:id="rId2"/>
              </a:rPr>
              <a:t>https://whatismyip.com</a:t>
            </a:r>
            <a:endParaRPr lang="en-US" sz="2000" dirty="0"/>
          </a:p>
          <a:p>
            <a:pPr lvl="1"/>
            <a:r>
              <a:rPr lang="en-US" sz="2000" dirty="0"/>
              <a:t>Type in to google “What is my ip”</a:t>
            </a:r>
          </a:p>
          <a:p>
            <a:pPr lvl="1"/>
            <a:r>
              <a:rPr lang="en-US" sz="2000" dirty="0"/>
              <a:t>Multiple servers with multiple ports</a:t>
            </a:r>
          </a:p>
          <a:p>
            <a:pPr lvl="2"/>
            <a:r>
              <a:rPr lang="en-US" sz="1600" dirty="0"/>
              <a:t>Open multiple connections on different ports</a:t>
            </a:r>
          </a:p>
          <a:p>
            <a:pPr lvl="2"/>
            <a:r>
              <a:rPr lang="en-US" sz="1600" dirty="0"/>
              <a:t>Switch ports to quickly switch proxy endpoint</a:t>
            </a:r>
          </a:p>
          <a:p>
            <a:pPr lvl="1"/>
            <a:r>
              <a:rPr lang="en-US" sz="2000" dirty="0"/>
              <a:t>Compare to same search in a different browser</a:t>
            </a:r>
          </a:p>
          <a:p>
            <a:pPr lvl="2"/>
            <a:r>
              <a:rPr lang="en-US" sz="1600" dirty="0"/>
              <a:t>If you are on the same network as the server you’re</a:t>
            </a:r>
            <a:br>
              <a:rPr lang="en-US" sz="1600" dirty="0"/>
            </a:br>
            <a:r>
              <a:rPr lang="en-US" sz="1600" dirty="0"/>
              <a:t>proxying through, and some sort of NAT is involved,</a:t>
            </a:r>
            <a:br>
              <a:rPr lang="en-US" sz="1600" dirty="0"/>
            </a:br>
            <a:r>
              <a:rPr lang="en-US" sz="1600" dirty="0"/>
              <a:t>it might not actually be different…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71" y="2389909"/>
            <a:ext cx="5109261" cy="3801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0BFB5-6619-6F43-8F5C-B69D83D0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10D2D-BA75-048B-B1AD-477CB54E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6692-EDB9-7B79-60BC-607F380E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BF06-91C5-FDEA-BC0A-BD34EFAE8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35895" cy="4485020"/>
          </a:xfrm>
        </p:spPr>
        <p:txBody>
          <a:bodyPr>
            <a:normAutofit/>
          </a:bodyPr>
          <a:lstStyle/>
          <a:p>
            <a:r>
              <a:rPr lang="en-US" dirty="0"/>
              <a:t>Log in to your VM’s OOB console using Virtual Network Computing (VNC)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VNC OOB: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csvm1.cs.edinboro.edu:559## </a:t>
            </a:r>
            <a:r>
              <a:rPr lang="en-US" dirty="0">
                <a:cs typeface="Courier New" panose="02070309020205020404" pitchFamily="49" charset="0"/>
              </a:rPr>
              <a:t>(01-25)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If using SSH connection, you must forward the correct port and connect with VNC to localhost:559## !!!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Either connect to the CS VPN, or open an SSH tunnel to forward the proper port!</a:t>
            </a:r>
          </a:p>
          <a:p>
            <a:pPr lvl="2"/>
            <a:r>
              <a:rPr lang="en-US" dirty="0"/>
              <a:t>ssh -p 54321 cs_student@jpatalon.cs.edinboro.edu -D 555## -L 559##:147.64.242.113:559##</a:t>
            </a:r>
            <a:endParaRPr lang="en-US" dirty="0">
              <a:cs typeface="Courier New" panose="02070309020205020404" pitchFamily="49" charset="0"/>
            </a:endParaRPr>
          </a:p>
          <a:p>
            <a:pPr lvl="3"/>
            <a:r>
              <a:rPr lang="en-US" dirty="0">
                <a:cs typeface="Courier New" panose="02070309020205020404" pitchFamily="49" charset="0"/>
              </a:rPr>
              <a:t>Connect to localhost port 559## via VNC! (</a:t>
            </a:r>
            <a:r>
              <a:rPr lang="en-US" dirty="0" err="1">
                <a:cs typeface="Courier New" panose="02070309020205020404" pitchFamily="49" charset="0"/>
              </a:rPr>
              <a:t>RealVNC</a:t>
            </a:r>
            <a:r>
              <a:rPr lang="en-US" dirty="0">
                <a:cs typeface="Courier New" panose="02070309020205020404" pitchFamily="49" charset="0"/>
              </a:rPr>
              <a:t> Viewer?)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Login creds are in credentials.txt file!</a:t>
            </a:r>
          </a:p>
          <a:p>
            <a:r>
              <a:rPr lang="en-US" dirty="0">
                <a:cs typeface="Courier New" panose="02070309020205020404" pitchFamily="49" charset="0"/>
              </a:rPr>
              <a:t>Set up your network connection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View network connections with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show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We want to configure device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enp1s0!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94ABA-DF67-AA35-F6BD-D46A3C72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B0B25-317D-F882-6FE5-40241291B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97" y="4723649"/>
            <a:ext cx="6352520" cy="1231487"/>
          </a:xfrm>
          <a:prstGeom prst="rect">
            <a:avLst/>
          </a:prstGeom>
        </p:spPr>
      </p:pic>
      <p:pic>
        <p:nvPicPr>
          <p:cNvPr id="6" name="Picture 6" descr="http://cdn.curvve.com/wp-content/uploads/Terminal-Logo.png">
            <a:extLst>
              <a:ext uri="{FF2B5EF4-FFF2-40B4-BE49-F238E27FC236}">
                <a16:creationId xmlns:a16="http://schemas.microsoft.com/office/drawing/2014/main" id="{8724A94E-3796-C0C7-1CD9-1563216D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65" y="4425244"/>
            <a:ext cx="1905510" cy="19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35895" cy="4485020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Set up your network connection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 want to configure device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enp1s0!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enp1s0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enp1s0 ipv4.method manual ipv4.addresses 147.64.243.1##/23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enp1s0 ipv4.gateway 147.64.242.1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enp1s0 ipv4.dns "8.8.8.8,8.8.4.4"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up enp1s0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show enp1s0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63D94-9A24-FC43-AD04-4F218763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0A0303-7A59-DE3C-EFD5-E22E207A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12" y="4469581"/>
            <a:ext cx="7781925" cy="1123950"/>
          </a:xfrm>
          <a:prstGeom prst="rect">
            <a:avLst/>
          </a:prstGeom>
        </p:spPr>
      </p:pic>
      <p:pic>
        <p:nvPicPr>
          <p:cNvPr id="6" name="Picture 6" descr="http://cdn.curvve.com/wp-content/uploads/Terminal-Logo.png">
            <a:extLst>
              <a:ext uri="{FF2B5EF4-FFF2-40B4-BE49-F238E27FC236}">
                <a16:creationId xmlns:a16="http://schemas.microsoft.com/office/drawing/2014/main" id="{4B4CEDF9-C5E3-A22A-D97C-1222E5DB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65" y="4425244"/>
            <a:ext cx="1905510" cy="19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7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2E97-8383-BE18-65FA-7E14EE034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E7E9-3647-5A86-9EAF-ACCD4F98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C8E78-4D30-C0BE-DEEE-BB16F0FA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35895" cy="4485020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Set up your network connection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Disable all the other interfaces: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enp8s0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connection.autoconnect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enp8s0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enp9s0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connection.autoconnect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enp9s0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mod enp10s0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connection.autoconnect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down enp10s0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nmcli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 show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826E7-90FF-E512-1D0C-96A4AC9C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A41CE-9F84-7BD6-CFB8-15A5056D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02" y="4744524"/>
            <a:ext cx="6686207" cy="1268730"/>
          </a:xfrm>
          <a:prstGeom prst="rect">
            <a:avLst/>
          </a:prstGeom>
        </p:spPr>
      </p:pic>
      <p:pic>
        <p:nvPicPr>
          <p:cNvPr id="6" name="Picture 6" descr="http://cdn.curvve.com/wp-content/uploads/Terminal-Logo.png">
            <a:extLst>
              <a:ext uri="{FF2B5EF4-FFF2-40B4-BE49-F238E27FC236}">
                <a16:creationId xmlns:a16="http://schemas.microsoft.com/office/drawing/2014/main" id="{18CA47DD-221A-14D9-38A3-2D0BA1896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65" y="4425244"/>
            <a:ext cx="1905510" cy="19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1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35895" cy="4485020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Change the root password!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Make sure you don’t forget it!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passwd root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Set the local machine hostname!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hostnamectl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set-hostname cmac3990-1##.cs.edinboro.edu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Update your system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update</a:t>
            </a:r>
          </a:p>
          <a:p>
            <a:r>
              <a:rPr lang="en-US" dirty="0">
                <a:cs typeface="Courier New" panose="02070309020205020404" pitchFamily="49" charset="0"/>
              </a:rPr>
              <a:t>Install some additional software with </a:t>
            </a:r>
            <a:r>
              <a:rPr lang="en-US" dirty="0" err="1">
                <a:cs typeface="Courier New" panose="02070309020205020404" pitchFamily="49" charset="0"/>
              </a:rPr>
              <a:t>dnf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bind-utils nano net-tools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s-nail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Create SSH key as root (accept all defaults!)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-keygen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63D94-9A24-FC43-AD04-4F218763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6" descr="http://cdn.curvve.com/wp-content/uploads/Terminal-Logo.png">
            <a:extLst>
              <a:ext uri="{FF2B5EF4-FFF2-40B4-BE49-F238E27FC236}">
                <a16:creationId xmlns:a16="http://schemas.microsoft.com/office/drawing/2014/main" id="{D9732D58-F220-4F08-2B8E-2F90EB5B7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65" y="4425244"/>
            <a:ext cx="1905510" cy="19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7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17732" cy="4485020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Import professors public SSH key into your root accounts </a:t>
            </a:r>
            <a:r>
              <a:rPr lang="en-US" dirty="0" err="1">
                <a:cs typeface="Courier New" panose="02070309020205020404" pitchFamily="49" charset="0"/>
              </a:rPr>
              <a:t>authorized_keys</a:t>
            </a:r>
            <a:r>
              <a:rPr lang="en-US" dirty="0">
                <a:cs typeface="Courier New" panose="02070309020205020404" pitchFamily="49" charset="0"/>
              </a:rPr>
              <a:t> file</a:t>
            </a:r>
          </a:p>
          <a:p>
            <a:pPr lvl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https://jpatalon.cs.edinboro.edu/cmac3990/classfiles/root@cmac3990-110.pubkey &gt;&gt; /root/.ssh/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authorized_keys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Make sure permissions on </a:t>
            </a:r>
            <a:r>
              <a:rPr lang="en-US" dirty="0" err="1">
                <a:cs typeface="Courier New" panose="02070309020205020404" pitchFamily="49" charset="0"/>
              </a:rPr>
              <a:t>authorized_keys</a:t>
            </a:r>
            <a:r>
              <a:rPr lang="en-US" dirty="0">
                <a:cs typeface="Courier New" panose="02070309020205020404" pitchFamily="49" charset="0"/>
              </a:rPr>
              <a:t> file is correct!</a:t>
            </a:r>
          </a:p>
          <a:p>
            <a:pPr lvl="2"/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600 /root/.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authorized_keys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Add user account named “user” </a:t>
            </a:r>
            <a:r>
              <a:rPr lang="en-US" b="1" u="sng" dirty="0"/>
              <a:t>and</a:t>
            </a:r>
            <a:r>
              <a:rPr lang="en-US" dirty="0"/>
              <a:t> a user account for yourself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user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Set the passwords for the user account and your new account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passwd user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passwd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Start and enable </a:t>
            </a:r>
            <a:r>
              <a:rPr lang="en-US" dirty="0" err="1">
                <a:cs typeface="Courier New" panose="02070309020205020404" pitchFamily="49" charset="0"/>
              </a:rPr>
              <a:t>sendmail</a:t>
            </a:r>
            <a:r>
              <a:rPr lang="en-US" dirty="0">
                <a:cs typeface="Courier New" panose="02070309020205020404" pitchFamily="49" charset="0"/>
              </a:rPr>
              <a:t> for assignment submissions!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sendmail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--now</a:t>
            </a:r>
          </a:p>
          <a:p>
            <a:pPr lvl="1"/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63D94-9A24-FC43-AD04-4F218763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6" descr="http://cdn.curvve.com/wp-content/uploads/Terminal-Logo.png">
            <a:extLst>
              <a:ext uri="{FF2B5EF4-FFF2-40B4-BE49-F238E27FC236}">
                <a16:creationId xmlns:a16="http://schemas.microsoft.com/office/drawing/2014/main" id="{9F4F0E5F-C384-2230-E4BF-CDC2F8D8E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65" y="4425244"/>
            <a:ext cx="1905510" cy="19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35895" cy="448501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Give your user account </a:t>
            </a:r>
            <a:r>
              <a:rPr lang="en-US" dirty="0" err="1">
                <a:cs typeface="Courier New" panose="02070309020205020404" pitchFamily="49" charset="0"/>
              </a:rPr>
              <a:t>sudo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Create a new file for this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sudoers.d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/users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ALL=(ALL) ALL</a:t>
            </a:r>
          </a:p>
          <a:p>
            <a:r>
              <a:rPr lang="en-US" dirty="0">
                <a:cs typeface="Courier New" panose="02070309020205020404" pitchFamily="49" charset="0"/>
              </a:rPr>
              <a:t>Disable SSH root password login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Only allow root user SSH key based login</a:t>
            </a:r>
          </a:p>
          <a:p>
            <a:pPr lvl="2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 the /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/ssh/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sshd_config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 and uncomment the line:</a:t>
            </a:r>
          </a:p>
          <a:p>
            <a:pPr lvl="3"/>
            <a:r>
              <a:rPr lang="en-US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PermitRootLogin</a:t>
            </a:r>
            <a:r>
              <a:rPr lang="en-US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prohibit-password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Update and reboot your system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update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reboot</a:t>
            </a:r>
          </a:p>
          <a:p>
            <a:r>
              <a:rPr lang="en-US" dirty="0">
                <a:cs typeface="Courier New" panose="02070309020205020404" pitchFamily="49" charset="0"/>
              </a:rPr>
              <a:t>Validate you can still log in after rebooting!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You must log in as your new </a:t>
            </a:r>
            <a:r>
              <a:rPr lang="en-US" dirty="0" err="1">
                <a:cs typeface="Courier New" panose="02070309020205020404" pitchFamily="49" charset="0"/>
              </a:rPr>
              <a:t>accountname</a:t>
            </a:r>
            <a:r>
              <a:rPr lang="en-US" dirty="0">
                <a:cs typeface="Courier New" panose="02070309020205020404" pitchFamily="49" charset="0"/>
              </a:rPr>
              <a:t> instead of root!</a:t>
            </a:r>
          </a:p>
          <a:p>
            <a:r>
              <a:rPr lang="en-US" dirty="0">
                <a:cs typeface="Courier New" panose="02070309020205020404" pitchFamily="49" charset="0"/>
              </a:rPr>
              <a:t>Run professor’s check script!</a:t>
            </a:r>
          </a:p>
          <a:p>
            <a:pPr lvl="1"/>
            <a:r>
              <a:rPr lang="en-US" dirty="0">
                <a:hlinkClick r:id="rId2"/>
              </a:rPr>
              <a:t>https://jpatalon.cs.edinboro.edu/cmac3990/classfiles/assignment2check.sh</a:t>
            </a:r>
            <a:endParaRPr lang="en-US" dirty="0"/>
          </a:p>
          <a:p>
            <a:pPr lvl="1"/>
            <a:r>
              <a:rPr lang="en-US" dirty="0"/>
              <a:t>Due Friday September 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2"/>
            <a:r>
              <a:rPr lang="en-US" dirty="0"/>
              <a:t>Submit by the end of the day!</a:t>
            </a:r>
          </a:p>
        </p:txBody>
      </p:sp>
      <p:pic>
        <p:nvPicPr>
          <p:cNvPr id="5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665" y="4425244"/>
            <a:ext cx="1905510" cy="19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F915F5-78A1-2C4B-94CA-9AC616964F2C}"/>
              </a:ext>
            </a:extLst>
          </p:cNvPr>
          <p:cNvSpPr/>
          <p:nvPr/>
        </p:nvSpPr>
        <p:spPr>
          <a:xfrm rot="21169624">
            <a:off x="6354986" y="3103970"/>
            <a:ext cx="39473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Don’t forget the documentation!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2618-9ECE-904C-82E2-7267F3A4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6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0" y="1810603"/>
            <a:ext cx="4937760" cy="4023360"/>
          </a:xfrm>
        </p:spPr>
        <p:txBody>
          <a:bodyPr/>
          <a:lstStyle/>
          <a:p>
            <a:r>
              <a:rPr lang="en-US" dirty="0"/>
              <a:t>Storage Area Network</a:t>
            </a:r>
          </a:p>
          <a:p>
            <a:pPr lvl="1"/>
            <a:r>
              <a:rPr lang="en-US" dirty="0"/>
              <a:t>Separate physical network</a:t>
            </a:r>
          </a:p>
          <a:p>
            <a:pPr lvl="1"/>
            <a:r>
              <a:rPr lang="en-US" dirty="0"/>
              <a:t>Redundancy</a:t>
            </a:r>
          </a:p>
          <a:p>
            <a:pPr lvl="1"/>
            <a:r>
              <a:rPr lang="en-US" dirty="0"/>
              <a:t>Connection between server and disk</a:t>
            </a:r>
          </a:p>
          <a:p>
            <a:pPr lvl="1"/>
            <a:r>
              <a:rPr lang="en-US" dirty="0"/>
              <a:t>4-8+ GBps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79" y="1810603"/>
            <a:ext cx="4937760" cy="4023360"/>
          </a:xfrm>
        </p:spPr>
        <p:txBody>
          <a:bodyPr/>
          <a:lstStyle/>
          <a:p>
            <a:r>
              <a:rPr lang="en-US" dirty="0"/>
              <a:t>Ethernet Network</a:t>
            </a:r>
          </a:p>
          <a:p>
            <a:pPr lvl="1"/>
            <a:r>
              <a:rPr lang="en-US" dirty="0"/>
              <a:t>Multiple interfaces provide redundancy</a:t>
            </a:r>
          </a:p>
          <a:p>
            <a:pPr lvl="1"/>
            <a:r>
              <a:rPr lang="en-US" dirty="0"/>
              <a:t>Active/Backup or Active/Active </a:t>
            </a:r>
          </a:p>
          <a:p>
            <a:pPr lvl="1"/>
            <a:r>
              <a:rPr lang="en-US" dirty="0"/>
              <a:t>1-10+ GBps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531140"/>
            <a:ext cx="4619272" cy="2681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709" y="3069321"/>
            <a:ext cx="3390900" cy="31432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81F68-7011-A344-B556-D136CC1A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4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Availability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6138898" cy="4023360"/>
          </a:xfrm>
        </p:spPr>
        <p:txBody>
          <a:bodyPr/>
          <a:lstStyle/>
          <a:p>
            <a:r>
              <a:rPr lang="en-US" dirty="0"/>
              <a:t>High Availability (HA) refers to the availability of resources in a computer system, in the wake of component failures in the system.</a:t>
            </a:r>
          </a:p>
          <a:p>
            <a:r>
              <a:rPr lang="en-US" dirty="0"/>
              <a:t>HA is a characteristic of a system</a:t>
            </a:r>
          </a:p>
          <a:p>
            <a:r>
              <a:rPr lang="en-US" dirty="0"/>
              <a:t>HA Systems feature several key items:</a:t>
            </a:r>
          </a:p>
          <a:p>
            <a:pPr lvl="1"/>
            <a:r>
              <a:rPr lang="en-US" dirty="0"/>
              <a:t>Elimination of single points of failure</a:t>
            </a:r>
          </a:p>
          <a:p>
            <a:pPr lvl="1"/>
            <a:r>
              <a:rPr lang="en-US" dirty="0"/>
              <a:t>Reliable components</a:t>
            </a:r>
          </a:p>
          <a:p>
            <a:pPr lvl="1"/>
            <a:r>
              <a:rPr lang="en-US" dirty="0"/>
              <a:t>Failure detection</a:t>
            </a:r>
          </a:p>
          <a:p>
            <a:r>
              <a:rPr lang="en-US" dirty="0"/>
              <a:t>HA is generally measured by unscheduled downtime</a:t>
            </a:r>
          </a:p>
          <a:p>
            <a:r>
              <a:rPr lang="en-US" dirty="0"/>
              <a:t>Fault Domain</a:t>
            </a:r>
          </a:p>
        </p:txBody>
      </p:sp>
      <p:pic>
        <p:nvPicPr>
          <p:cNvPr id="1026" name="Picture 2" descr="https://upload.wikimedia.org/wikipedia/commons/6/63/2nodeHAclu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851482"/>
            <a:ext cx="3637279" cy="424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FDA38-3325-044A-9E0D-882D97DC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6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Availability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845734"/>
            <a:ext cx="6645937" cy="4023360"/>
          </a:xfrm>
        </p:spPr>
        <p:txBody>
          <a:bodyPr/>
          <a:lstStyle/>
          <a:p>
            <a:r>
              <a:rPr lang="en-US" dirty="0"/>
              <a:t>HA is measured by downtime</a:t>
            </a:r>
          </a:p>
          <a:p>
            <a:pPr lvl="1"/>
            <a:r>
              <a:rPr lang="en-US" dirty="0"/>
              <a:t>Scheduled downtime</a:t>
            </a:r>
          </a:p>
          <a:p>
            <a:pPr lvl="2"/>
            <a:r>
              <a:rPr lang="en-US" sz="1600" dirty="0"/>
              <a:t>System patches or configuration changes requiring a reboot</a:t>
            </a:r>
          </a:p>
          <a:p>
            <a:pPr lvl="2"/>
            <a:r>
              <a:rPr lang="en-US" sz="1600" dirty="0"/>
              <a:t>Logical, scheduled, approved events</a:t>
            </a:r>
          </a:p>
          <a:p>
            <a:pPr lvl="1"/>
            <a:r>
              <a:rPr lang="en-US" dirty="0"/>
              <a:t>Unscheduled downtime</a:t>
            </a:r>
          </a:p>
          <a:p>
            <a:pPr lvl="2"/>
            <a:r>
              <a:rPr lang="en-US" sz="1600" dirty="0"/>
              <a:t>Internal or external hardware or software failure</a:t>
            </a:r>
          </a:p>
          <a:p>
            <a:pPr lvl="2"/>
            <a:r>
              <a:rPr lang="en-US" sz="1600" dirty="0"/>
              <a:t>Natural disaster, security breach</a:t>
            </a:r>
          </a:p>
          <a:p>
            <a:r>
              <a:rPr lang="en-US" dirty="0"/>
              <a:t>Availability is usually measured as a percentage</a:t>
            </a:r>
          </a:p>
          <a:p>
            <a:pPr lvl="1"/>
            <a:r>
              <a:rPr lang="en-US" dirty="0"/>
              <a:t>Percentage of minutes per year a system is online</a:t>
            </a:r>
          </a:p>
          <a:p>
            <a:pPr lvl="1"/>
            <a:r>
              <a:rPr lang="en-US" dirty="0"/>
              <a:t>99.999% - Five Nines – 5.26 minutes (5:16) of downtime per year</a:t>
            </a:r>
          </a:p>
          <a:p>
            <a:r>
              <a:rPr lang="en-US" dirty="0"/>
              <a:t>May be measured and interpreted multiple ways</a:t>
            </a:r>
          </a:p>
        </p:txBody>
      </p:sp>
      <p:pic>
        <p:nvPicPr>
          <p:cNvPr id="1026" name="Picture 2" descr="https://upload.wikimedia.org/wikipedia/commons/6/63/2nodeHAclu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851482"/>
            <a:ext cx="3637279" cy="424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EB2CE-FCBB-9145-92EB-AD48F90E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5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533295"/>
          </a:xfrm>
        </p:spPr>
        <p:txBody>
          <a:bodyPr>
            <a:normAutofit/>
          </a:bodyPr>
          <a:lstStyle/>
          <a:p>
            <a:r>
              <a:rPr lang="en-US" dirty="0"/>
              <a:t>Weekly Info</a:t>
            </a:r>
          </a:p>
          <a:p>
            <a:r>
              <a:rPr lang="en-US" dirty="0"/>
              <a:t>SSH Tunnel &amp; Proxy</a:t>
            </a:r>
          </a:p>
          <a:p>
            <a:r>
              <a:rPr lang="en-US" dirty="0"/>
              <a:t>Assignment 2</a:t>
            </a:r>
          </a:p>
          <a:p>
            <a:r>
              <a:rPr lang="en-US" dirty="0"/>
              <a:t>Server connectivity and HA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Trends</a:t>
            </a:r>
          </a:p>
          <a:p>
            <a:r>
              <a:rPr lang="en-US" dirty="0"/>
              <a:t>Linux Commands</a:t>
            </a:r>
          </a:p>
          <a:p>
            <a:r>
              <a:rPr lang="en-US" dirty="0"/>
              <a:t>AWS Intro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DNS Overview</a:t>
            </a:r>
          </a:p>
          <a:p>
            <a:pPr lvl="1"/>
            <a:r>
              <a:rPr lang="en-US" dirty="0"/>
              <a:t>Commands</a:t>
            </a:r>
          </a:p>
          <a:p>
            <a:pPr lvl="1"/>
            <a:r>
              <a:rPr lang="en-US" dirty="0"/>
              <a:t>IPv4/IPv6</a:t>
            </a:r>
          </a:p>
          <a:p>
            <a:pPr lvl="1"/>
            <a:r>
              <a:rPr lang="en-US" dirty="0"/>
              <a:t>A, AAAA, NS, etc. Records</a:t>
            </a:r>
          </a:p>
          <a:p>
            <a:r>
              <a:rPr lang="en-US" dirty="0"/>
              <a:t>DNS Installation</a:t>
            </a:r>
          </a:p>
          <a:p>
            <a:pPr lvl="1"/>
            <a:r>
              <a:rPr lang="en-US" dirty="0"/>
              <a:t>Caching</a:t>
            </a:r>
          </a:p>
          <a:p>
            <a:pPr lvl="1"/>
            <a:r>
              <a:rPr lang="en-US" dirty="0"/>
              <a:t>Recursive</a:t>
            </a:r>
          </a:p>
          <a:p>
            <a:pPr lvl="1"/>
            <a:r>
              <a:rPr lang="en-US" dirty="0"/>
              <a:t>Authoritative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242" y="3692401"/>
            <a:ext cx="3612472" cy="240831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AC4D4-CB38-9140-AAEF-318E0234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34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Virtualization</a:t>
            </a:r>
          </a:p>
          <a:p>
            <a:pPr lvl="1"/>
            <a:r>
              <a:rPr lang="en-US" dirty="0"/>
              <a:t>A virtual machine acts just like a physical machine with a real operating system</a:t>
            </a:r>
          </a:p>
          <a:p>
            <a:pPr lvl="1"/>
            <a:r>
              <a:rPr lang="en-US" dirty="0"/>
              <a:t>Only virtualization platforms should be installed on physical servers where possible</a:t>
            </a:r>
          </a:p>
          <a:p>
            <a:pPr lvl="1"/>
            <a:r>
              <a:rPr lang="en-US" dirty="0"/>
              <a:t>Host, Guest</a:t>
            </a:r>
          </a:p>
          <a:p>
            <a:pPr lvl="1"/>
            <a:r>
              <a:rPr lang="en-US" dirty="0"/>
              <a:t>Benefits: snapshots, failover, migration</a:t>
            </a:r>
          </a:p>
          <a:p>
            <a:r>
              <a:rPr lang="en-US" dirty="0"/>
              <a:t>Desktop Virtualization</a:t>
            </a:r>
          </a:p>
          <a:p>
            <a:pPr lvl="1"/>
            <a:r>
              <a:rPr lang="en-US" dirty="0"/>
              <a:t>Thin clients</a:t>
            </a:r>
          </a:p>
          <a:p>
            <a:pPr lvl="1"/>
            <a:r>
              <a:rPr lang="en-US" dirty="0"/>
              <a:t>Allows for easier, centralized management</a:t>
            </a:r>
          </a:p>
          <a:p>
            <a:pPr lvl="1"/>
            <a:r>
              <a:rPr lang="en-US" dirty="0"/>
              <a:t>Lower total cost of ownership (TCO)</a:t>
            </a:r>
          </a:p>
          <a:p>
            <a:pPr lvl="1"/>
            <a:r>
              <a:rPr lang="en-US" dirty="0"/>
              <a:t>Virtual Desktop Infrastructure (VDI)</a:t>
            </a:r>
          </a:p>
        </p:txBody>
      </p:sp>
      <p:pic>
        <p:nvPicPr>
          <p:cNvPr id="1026" name="Picture 2" descr="http://1s9ze3blueda-a.akamaihd.net/wp-content/uploads/2015/12/Hadoop-Virtualization-or-Bare-Me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56" y="3423104"/>
            <a:ext cx="4114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3EC7F-35F2-4C46-81DB-B0138286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 Virtualization</a:t>
            </a:r>
          </a:p>
          <a:p>
            <a:pPr lvl="1"/>
            <a:r>
              <a:rPr lang="en-US" dirty="0"/>
              <a:t>Allows multiple isolated applications</a:t>
            </a:r>
          </a:p>
          <a:p>
            <a:pPr lvl="1"/>
            <a:r>
              <a:rPr lang="en-US" dirty="0"/>
              <a:t>Containers, </a:t>
            </a:r>
            <a:r>
              <a:rPr lang="en-US" dirty="0" err="1"/>
              <a:t>chroot</a:t>
            </a:r>
            <a:r>
              <a:rPr lang="en-US" dirty="0"/>
              <a:t> jail, etc.</a:t>
            </a:r>
          </a:p>
          <a:p>
            <a:r>
              <a:rPr lang="en-US" dirty="0"/>
              <a:t>Service Virtualization</a:t>
            </a:r>
          </a:p>
          <a:p>
            <a:pPr lvl="1"/>
            <a:r>
              <a:rPr lang="en-US" dirty="0"/>
              <a:t>Emulate services for testing, without real data</a:t>
            </a:r>
          </a:p>
          <a:p>
            <a:r>
              <a:rPr lang="en-US" dirty="0"/>
              <a:t>Memory Virtualization</a:t>
            </a:r>
          </a:p>
          <a:p>
            <a:pPr lvl="1"/>
            <a:r>
              <a:rPr lang="en-US" dirty="0"/>
              <a:t>Aggregate RAM from multiple hosts into a shared pool</a:t>
            </a:r>
          </a:p>
          <a:p>
            <a:pPr lvl="1"/>
            <a:r>
              <a:rPr lang="en-US" dirty="0"/>
              <a:t>Swap files (virtual memory, page files)</a:t>
            </a:r>
          </a:p>
          <a:p>
            <a:r>
              <a:rPr lang="en-US" dirty="0"/>
              <a:t>Storage Virtualization</a:t>
            </a:r>
          </a:p>
          <a:p>
            <a:pPr lvl="1"/>
            <a:r>
              <a:rPr lang="en-US" dirty="0"/>
              <a:t>Aggregate multiple hard disks into a single storage pool</a:t>
            </a:r>
          </a:p>
          <a:p>
            <a:endParaRPr lang="en-US" dirty="0"/>
          </a:p>
        </p:txBody>
      </p:sp>
      <p:pic>
        <p:nvPicPr>
          <p:cNvPr id="1026" name="Picture 2" descr="http://1s9ze3blueda-a.akamaihd.net/wp-content/uploads/2015/12/Hadoop-Virtualization-or-Bare-Me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56" y="3423104"/>
            <a:ext cx="4114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6C443-C4A2-9244-AA0C-FA1E591F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36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Virtualization</a:t>
            </a:r>
          </a:p>
          <a:p>
            <a:pPr lvl="1"/>
            <a:r>
              <a:rPr lang="en-US" dirty="0"/>
              <a:t>Create the appearance of separate networks on the same physical cable or interface</a:t>
            </a:r>
          </a:p>
          <a:p>
            <a:pPr lvl="1"/>
            <a:r>
              <a:rPr lang="en-US" dirty="0"/>
              <a:t>Virtual Local Area Network (VLAN)</a:t>
            </a:r>
          </a:p>
          <a:p>
            <a:pPr lvl="1"/>
            <a:r>
              <a:rPr lang="en-US" dirty="0"/>
              <a:t>Virtual Internet Protocol address (VIP)</a:t>
            </a:r>
          </a:p>
          <a:p>
            <a:r>
              <a:rPr lang="en-US" dirty="0"/>
              <a:t>Emulation</a:t>
            </a:r>
          </a:p>
          <a:p>
            <a:pPr lvl="1"/>
            <a:r>
              <a:rPr lang="en-US" dirty="0"/>
              <a:t>Application that emulates the hardware functions of another</a:t>
            </a:r>
            <a:br>
              <a:rPr lang="en-US" dirty="0"/>
            </a:br>
            <a:r>
              <a:rPr lang="en-US" dirty="0"/>
              <a:t>piece of hardware</a:t>
            </a:r>
          </a:p>
          <a:p>
            <a:pPr lvl="1"/>
            <a:r>
              <a:rPr lang="en-US" dirty="0"/>
              <a:t>Video game console emulators</a:t>
            </a:r>
          </a:p>
          <a:p>
            <a:r>
              <a:rPr lang="en-US" dirty="0"/>
              <a:t>Nested Virtualization</a:t>
            </a:r>
          </a:p>
          <a:p>
            <a:pPr lvl="1"/>
            <a:r>
              <a:rPr lang="en-US" dirty="0"/>
              <a:t>A virtual machine within a virtual machine</a:t>
            </a:r>
          </a:p>
          <a:p>
            <a:pPr lvl="1"/>
            <a:r>
              <a:rPr lang="en-US" dirty="0"/>
              <a:t>Inception</a:t>
            </a:r>
          </a:p>
          <a:p>
            <a:endParaRPr lang="en-US" dirty="0"/>
          </a:p>
        </p:txBody>
      </p:sp>
      <p:pic>
        <p:nvPicPr>
          <p:cNvPr id="1026" name="Picture 2" descr="http://1s9ze3blueda-a.akamaihd.net/wp-content/uploads/2015/12/Hadoop-Virtualization-or-Bare-Me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56" y="3423104"/>
            <a:ext cx="4114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2631C-C1A2-EF47-AB37-4B5954FD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17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1CC1-9A89-D64E-B619-90E796F1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CAA08-4ABA-D747-90B7-256B6D5A1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2071"/>
          </a:xfrm>
        </p:spPr>
        <p:txBody>
          <a:bodyPr>
            <a:normAutofit/>
          </a:bodyPr>
          <a:lstStyle/>
          <a:p>
            <a:r>
              <a:rPr lang="en-US" dirty="0"/>
              <a:t>Launched in July 2002, Re-Launched in March 2006</a:t>
            </a:r>
          </a:p>
          <a:p>
            <a:r>
              <a:rPr lang="en-US" dirty="0"/>
              <a:t>Categories of services</a:t>
            </a:r>
          </a:p>
          <a:p>
            <a:pPr lvl="1"/>
            <a:r>
              <a:rPr lang="en-US" dirty="0"/>
              <a:t>Developer services</a:t>
            </a:r>
          </a:p>
          <a:p>
            <a:pPr lvl="2"/>
            <a:r>
              <a:rPr lang="en-US" dirty="0"/>
              <a:t>App services, mobile services</a:t>
            </a:r>
          </a:p>
          <a:p>
            <a:pPr lvl="1"/>
            <a:r>
              <a:rPr lang="en-US" dirty="0"/>
              <a:t>Core infrastructure services</a:t>
            </a:r>
          </a:p>
          <a:p>
            <a:pPr lvl="2"/>
            <a:r>
              <a:rPr lang="en-US" dirty="0"/>
              <a:t>Compute, Network &amp; CDN, Storage, Database</a:t>
            </a:r>
          </a:p>
          <a:p>
            <a:r>
              <a:rPr lang="en-US" dirty="0"/>
              <a:t>Instance build GUI walkthrough</a:t>
            </a:r>
          </a:p>
          <a:p>
            <a:r>
              <a:rPr lang="en-US" dirty="0"/>
              <a:t>Auto scaling, launch configs, load balancer…</a:t>
            </a:r>
          </a:p>
          <a:p>
            <a:r>
              <a:rPr lang="en-US" dirty="0"/>
              <a:t>Marketplace</a:t>
            </a:r>
          </a:p>
        </p:txBody>
      </p:sp>
      <p:pic>
        <p:nvPicPr>
          <p:cNvPr id="5" name="Picture 2" descr="History of AWS - Javatpoint">
            <a:extLst>
              <a:ext uri="{FF2B5EF4-FFF2-40B4-BE49-F238E27FC236}">
                <a16:creationId xmlns:a16="http://schemas.microsoft.com/office/drawing/2014/main" id="{416DC8E4-F86A-424C-852E-03986807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14" y="2607274"/>
            <a:ext cx="5962854" cy="34187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B59AF-4E32-3242-AB80-5B66F441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3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1CC1-9A89-D64E-B619-90E796F1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CAA08-4ABA-D747-90B7-256B6D5A1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85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AWS SDK’s</a:t>
            </a:r>
          </a:p>
          <a:p>
            <a:pPr lvl="1"/>
            <a:r>
              <a:rPr lang="en-US" dirty="0"/>
              <a:t>Android, </a:t>
            </a:r>
            <a:r>
              <a:rPr lang="en-US" dirty="0" err="1"/>
              <a:t>Javascript</a:t>
            </a:r>
            <a:r>
              <a:rPr lang="en-US" dirty="0"/>
              <a:t>, iOS, Java, PHP, Python, Ruby, IDE Toolkits, more…</a:t>
            </a:r>
          </a:p>
          <a:p>
            <a:r>
              <a:rPr lang="en-US" dirty="0"/>
              <a:t>Third Party Tools / Commercial Options</a:t>
            </a:r>
          </a:p>
          <a:p>
            <a:pPr lvl="1"/>
            <a:r>
              <a:rPr lang="en-US" dirty="0" err="1"/>
              <a:t>Asgard</a:t>
            </a:r>
            <a:r>
              <a:rPr lang="en-US" dirty="0"/>
              <a:t> from Netflix, Web browser plug-ins,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AWS Mobile Applications</a:t>
            </a:r>
          </a:p>
          <a:p>
            <a:pPr lvl="1"/>
            <a:r>
              <a:rPr lang="en-US" dirty="0"/>
              <a:t>Console management apps for Android and iOS</a:t>
            </a:r>
          </a:p>
          <a:p>
            <a:r>
              <a:rPr lang="en-US" b="1" dirty="0"/>
              <a:t>AWS Management Console</a:t>
            </a:r>
          </a:p>
          <a:p>
            <a:pPr lvl="1"/>
            <a:r>
              <a:rPr lang="en-US" b="1" dirty="0"/>
              <a:t>Web GUI</a:t>
            </a:r>
          </a:p>
          <a:p>
            <a:r>
              <a:rPr lang="en-US" b="1" dirty="0"/>
              <a:t>AWS CLI</a:t>
            </a:r>
          </a:p>
          <a:p>
            <a:pPr lvl="1"/>
            <a:r>
              <a:rPr lang="en-US" b="1" dirty="0"/>
              <a:t>Windows </a:t>
            </a:r>
            <a:r>
              <a:rPr lang="en-US" b="1" dirty="0" err="1"/>
              <a:t>Powershell</a:t>
            </a:r>
            <a:r>
              <a:rPr lang="en-US" b="1" dirty="0"/>
              <a:t>/Linux CLI</a:t>
            </a:r>
          </a:p>
          <a:p>
            <a:r>
              <a:rPr lang="en-US" b="1" dirty="0"/>
              <a:t>API’s</a:t>
            </a:r>
          </a:p>
          <a:p>
            <a:pPr lvl="1"/>
            <a:r>
              <a:rPr lang="en-US" b="1" dirty="0"/>
              <a:t>HTTP/HTTPS Web Calls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0961A-3D91-3947-8C8A-74C4DF9E5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074" b="30872"/>
          <a:stretch/>
        </p:blipFill>
        <p:spPr>
          <a:xfrm>
            <a:off x="7253415" y="2572603"/>
            <a:ext cx="4588475" cy="35636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F8D9-6FA4-534B-9030-617263E1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83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AFBA-6B95-924F-9B16-7FC719C8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and AZ’s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AF47B-38E7-DE42-BC3D-183D6C4F1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Regions – Independent collections of data centers within a specific geographic area</a:t>
            </a:r>
          </a:p>
          <a:p>
            <a:pPr lvl="1"/>
            <a:r>
              <a:rPr lang="en-US" dirty="0"/>
              <a:t>US East 1 – Northern Virginia</a:t>
            </a:r>
          </a:p>
          <a:p>
            <a:pPr lvl="1"/>
            <a:r>
              <a:rPr lang="en-US" dirty="0"/>
              <a:t>US East 2 – Ohio</a:t>
            </a:r>
          </a:p>
          <a:p>
            <a:pPr lvl="1"/>
            <a:r>
              <a:rPr lang="en-US" dirty="0"/>
              <a:t>US West 1 – Northern California</a:t>
            </a:r>
          </a:p>
          <a:p>
            <a:pPr lvl="1"/>
            <a:r>
              <a:rPr lang="en-US" dirty="0"/>
              <a:t>US West 2 – Oregon</a:t>
            </a:r>
          </a:p>
          <a:p>
            <a:pPr lvl="1"/>
            <a:r>
              <a:rPr lang="en-US" dirty="0"/>
              <a:t>Different API endpoints and such!</a:t>
            </a:r>
          </a:p>
          <a:p>
            <a:pPr lvl="1"/>
            <a:r>
              <a:rPr lang="en-US" dirty="0">
                <a:hlinkClick r:id="rId2"/>
              </a:rPr>
              <a:t>Cloudping.info</a:t>
            </a:r>
            <a:endParaRPr lang="en-US" dirty="0"/>
          </a:p>
          <a:p>
            <a:pPr lvl="1"/>
            <a:r>
              <a:rPr lang="en-US" dirty="0"/>
              <a:t>Not every service is available in every region</a:t>
            </a:r>
          </a:p>
          <a:p>
            <a:r>
              <a:rPr lang="en-US" dirty="0"/>
              <a:t>Availability Zone – A data center within a region</a:t>
            </a:r>
          </a:p>
          <a:p>
            <a:pPr lvl="1"/>
            <a:r>
              <a:rPr lang="en-US" dirty="0"/>
              <a:t>us-east-2a</a:t>
            </a:r>
          </a:p>
          <a:p>
            <a:pPr lvl="1"/>
            <a:r>
              <a:rPr lang="en-US" dirty="0"/>
              <a:t>Low latency connections between regions</a:t>
            </a:r>
          </a:p>
          <a:p>
            <a:pPr lvl="1"/>
            <a:endParaRPr lang="en-US" dirty="0"/>
          </a:p>
        </p:txBody>
      </p:sp>
      <p:pic>
        <p:nvPicPr>
          <p:cNvPr id="5122" name="Picture 2" descr="Global Infrastructure Regions &amp; AZs">
            <a:extLst>
              <a:ext uri="{FF2B5EF4-FFF2-40B4-BE49-F238E27FC236}">
                <a16:creationId xmlns:a16="http://schemas.microsoft.com/office/drawing/2014/main" id="{B4529D8D-B346-8041-B345-28DA9C29C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2" t="45232" r="24184" b="24606"/>
          <a:stretch/>
        </p:blipFill>
        <p:spPr bwMode="auto">
          <a:xfrm>
            <a:off x="7031137" y="3429001"/>
            <a:ext cx="4124543" cy="24400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0FF60-0D23-3D40-9D4D-9D7E5870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8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8CD6-CF0D-C647-A490-50D297F0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1D82-8C32-7748-A3C6-DA13F14E0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based accounts</a:t>
            </a:r>
          </a:p>
          <a:p>
            <a:pPr lvl="1"/>
            <a:r>
              <a:rPr lang="en-US" dirty="0"/>
              <a:t>Dev, test, prod,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Application based accounts</a:t>
            </a:r>
          </a:p>
          <a:p>
            <a:pPr lvl="1"/>
            <a:r>
              <a:rPr lang="en-US" dirty="0"/>
              <a:t>Billing, </a:t>
            </a:r>
            <a:r>
              <a:rPr lang="en-US" dirty="0" err="1"/>
              <a:t>FarmVille</a:t>
            </a:r>
            <a:r>
              <a:rPr lang="en-US" dirty="0"/>
              <a:t>, Facebook Messenger, Portal</a:t>
            </a:r>
          </a:p>
          <a:p>
            <a:r>
              <a:rPr lang="en-US" dirty="0"/>
              <a:t>AWS Consolidated Billing</a:t>
            </a:r>
          </a:p>
          <a:p>
            <a:r>
              <a:rPr lang="en-US" dirty="0"/>
              <a:t>Not every AZ is the same for each account!</a:t>
            </a:r>
          </a:p>
          <a:p>
            <a:pPr lvl="1"/>
            <a:r>
              <a:rPr lang="en-US" dirty="0"/>
              <a:t>My account’s us-east-1a AZ might be different than yours!</a:t>
            </a:r>
          </a:p>
          <a:p>
            <a:pPr lvl="1"/>
            <a:r>
              <a:rPr lang="en-US" dirty="0"/>
              <a:t>Balance!</a:t>
            </a:r>
          </a:p>
          <a:p>
            <a:r>
              <a:rPr lang="en-US" dirty="0"/>
              <a:t>Service Limits</a:t>
            </a:r>
          </a:p>
          <a:p>
            <a:pPr lvl="1"/>
            <a:r>
              <a:rPr lang="en-US" dirty="0"/>
              <a:t>Prevent crazy runaway processes, or excessive use of resources</a:t>
            </a:r>
          </a:p>
        </p:txBody>
      </p:sp>
      <p:pic>
        <p:nvPicPr>
          <p:cNvPr id="6146" name="Picture 2" descr="Amazon Web Services (AWS) - Cloud Computing Services">
            <a:extLst>
              <a:ext uri="{FF2B5EF4-FFF2-40B4-BE49-F238E27FC236}">
                <a16:creationId xmlns:a16="http://schemas.microsoft.com/office/drawing/2014/main" id="{10F3C57E-E308-8E49-A9E5-BF5BBAC4F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7972026" y="3429000"/>
            <a:ext cx="3878103" cy="254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BAF3D-0E50-2641-B384-4AB8030F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03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8CD6-CF0D-C647-A490-50D297F0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Shared Security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1D82-8C32-7748-A3C6-DA13F14E0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9142"/>
          </a:xfrm>
        </p:spPr>
        <p:txBody>
          <a:bodyPr>
            <a:normAutofit/>
          </a:bodyPr>
          <a:lstStyle/>
          <a:p>
            <a:r>
              <a:rPr lang="en-US" dirty="0"/>
              <a:t>The responsibility is different depending on the service!</a:t>
            </a:r>
          </a:p>
          <a:p>
            <a:pPr lvl="1"/>
            <a:r>
              <a:rPr lang="en-US" dirty="0"/>
              <a:t>Who does patching?</a:t>
            </a:r>
          </a:p>
          <a:p>
            <a:pPr lvl="1"/>
            <a:r>
              <a:rPr lang="en-US" dirty="0"/>
              <a:t>Who does backups?</a:t>
            </a:r>
          </a:p>
          <a:p>
            <a:pPr lvl="1"/>
            <a:r>
              <a:rPr lang="en-US" dirty="0"/>
              <a:t>Got root?</a:t>
            </a:r>
          </a:p>
          <a:p>
            <a:r>
              <a:rPr lang="en-US" dirty="0"/>
              <a:t>What parts of security you manage</a:t>
            </a:r>
          </a:p>
          <a:p>
            <a:pPr lvl="1"/>
            <a:r>
              <a:rPr lang="en-US" dirty="0" err="1"/>
              <a:t>Uhh</a:t>
            </a:r>
            <a:r>
              <a:rPr lang="en-US" dirty="0"/>
              <a:t>, your password?</a:t>
            </a:r>
          </a:p>
          <a:p>
            <a:pPr lvl="1"/>
            <a:r>
              <a:rPr lang="en-US" dirty="0"/>
              <a:t>Account access</a:t>
            </a:r>
          </a:p>
          <a:p>
            <a:pPr lvl="1"/>
            <a:r>
              <a:rPr lang="en-US" dirty="0"/>
              <a:t>Network access</a:t>
            </a:r>
          </a:p>
          <a:p>
            <a:pPr lvl="1"/>
            <a:r>
              <a:rPr lang="en-US" dirty="0"/>
              <a:t>ACLs, routing policies, security groups</a:t>
            </a:r>
          </a:p>
          <a:p>
            <a:r>
              <a:rPr lang="en-US" dirty="0"/>
              <a:t>What parts of security AWS manages</a:t>
            </a:r>
          </a:p>
          <a:p>
            <a:pPr lvl="1"/>
            <a:r>
              <a:rPr lang="en-US" dirty="0"/>
              <a:t>Physical Data Centers</a:t>
            </a:r>
          </a:p>
          <a:p>
            <a:pPr lvl="1"/>
            <a:r>
              <a:rPr lang="en-US" dirty="0"/>
              <a:t>Applications as services</a:t>
            </a:r>
          </a:p>
        </p:txBody>
      </p:sp>
      <p:pic>
        <p:nvPicPr>
          <p:cNvPr id="7170" name="Picture 2" descr="The Fundamental Security Concepts in AWS - Part 1 - DZone Security">
            <a:extLst>
              <a:ext uri="{FF2B5EF4-FFF2-40B4-BE49-F238E27FC236}">
                <a16:creationId xmlns:a16="http://schemas.microsoft.com/office/drawing/2014/main" id="{35168DDF-6FB6-4A49-8465-B532CE729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t="25332" r="6149" b="8649"/>
          <a:stretch/>
        </p:blipFill>
        <p:spPr bwMode="auto">
          <a:xfrm>
            <a:off x="5421085" y="3311612"/>
            <a:ext cx="6527899" cy="27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31BEC-B551-6946-A823-881B6577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6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8267-DF5D-DA42-9118-1907EC8E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Tools and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3C461-30E6-7A49-82C5-D39B802EF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Applications</a:t>
            </a:r>
          </a:p>
          <a:p>
            <a:pPr lvl="1"/>
            <a:r>
              <a:rPr lang="en-US" dirty="0"/>
              <a:t>”Green-field”</a:t>
            </a:r>
          </a:p>
          <a:p>
            <a:r>
              <a:rPr lang="en-US" dirty="0"/>
              <a:t>Backups, Recovery, Disaster Recovery</a:t>
            </a:r>
          </a:p>
          <a:p>
            <a:pPr lvl="1"/>
            <a:r>
              <a:rPr lang="en-US" dirty="0"/>
              <a:t>Cold, warm, hot sites</a:t>
            </a:r>
          </a:p>
          <a:p>
            <a:r>
              <a:rPr lang="en-US" dirty="0"/>
              <a:t>Content Delivery Network (CDN)</a:t>
            </a:r>
          </a:p>
          <a:p>
            <a:pPr lvl="1"/>
            <a:r>
              <a:rPr lang="en-US" dirty="0"/>
              <a:t>Optimize user response times!</a:t>
            </a:r>
          </a:p>
          <a:p>
            <a:r>
              <a:rPr lang="en-US" dirty="0"/>
              <a:t>Computationally intense tasks</a:t>
            </a:r>
          </a:p>
          <a:p>
            <a:pPr lvl="1"/>
            <a:r>
              <a:rPr lang="en-US" dirty="0"/>
              <a:t>It can be expensive to purchase and maintain </a:t>
            </a:r>
            <a:br>
              <a:rPr lang="en-US" dirty="0"/>
            </a:br>
            <a:r>
              <a:rPr lang="en-US" dirty="0"/>
              <a:t>high-performance equipment</a:t>
            </a:r>
          </a:p>
          <a:p>
            <a:pPr lvl="1"/>
            <a:r>
              <a:rPr lang="en-US" dirty="0"/>
              <a:t>100 hours on 10 VM’s is roughly the same cost as</a:t>
            </a:r>
            <a:br>
              <a:rPr lang="en-US" dirty="0"/>
            </a:br>
            <a:r>
              <a:rPr lang="en-US" dirty="0"/>
              <a:t>1 hour on 1000 VM’s!</a:t>
            </a:r>
          </a:p>
        </p:txBody>
      </p:sp>
      <p:pic>
        <p:nvPicPr>
          <p:cNvPr id="4" name="Picture 2" descr="Amazon Web Services (AWS) - Cloud Computing Services">
            <a:extLst>
              <a:ext uri="{FF2B5EF4-FFF2-40B4-BE49-F238E27FC236}">
                <a16:creationId xmlns:a16="http://schemas.microsoft.com/office/drawing/2014/main" id="{833EEBBE-E5B6-7940-AD3B-C5AF12DC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7972026" y="3429000"/>
            <a:ext cx="3878103" cy="254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E2C90-20F5-AD4F-B276-CA256A35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41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60D9-544F-F94D-A3D1-1D1B4C0F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170B-064A-9D46-B386-EC28B487E3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Brains and processing power</a:t>
            </a:r>
          </a:p>
          <a:p>
            <a:r>
              <a:rPr lang="en-US" dirty="0"/>
              <a:t>CPU/RAM</a:t>
            </a:r>
          </a:p>
          <a:p>
            <a:r>
              <a:rPr lang="en-US" dirty="0"/>
              <a:t>Server in a data center</a:t>
            </a:r>
          </a:p>
          <a:p>
            <a:r>
              <a:rPr lang="en-US" dirty="0"/>
              <a:t>Full VM (or physical machine) dedicated to you</a:t>
            </a:r>
          </a:p>
          <a:p>
            <a:pPr lvl="1"/>
            <a:r>
              <a:rPr lang="en-US" dirty="0"/>
              <a:t>Tons of different sizes and shapes</a:t>
            </a:r>
          </a:p>
          <a:p>
            <a:pPr lvl="1"/>
            <a:r>
              <a:rPr lang="en-US" dirty="0"/>
              <a:t>Optimize for your workload</a:t>
            </a:r>
          </a:p>
          <a:p>
            <a:r>
              <a:rPr lang="en-US" dirty="0"/>
              <a:t>Temporary code execution on a non-dedicated machine</a:t>
            </a:r>
          </a:p>
          <a:p>
            <a:pPr lvl="1"/>
            <a:r>
              <a:rPr lang="en-US" dirty="0"/>
              <a:t>Serverless Computing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E28D4-E896-B74F-AF32-CDDE99D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8508" y="1845735"/>
            <a:ext cx="4557172" cy="4023360"/>
          </a:xfrm>
        </p:spPr>
        <p:txBody>
          <a:bodyPr/>
          <a:lstStyle/>
          <a:p>
            <a:r>
              <a:rPr lang="en-US" dirty="0"/>
              <a:t>EC2 – Elastic Compute Cloud</a:t>
            </a:r>
          </a:p>
          <a:p>
            <a:r>
              <a:rPr lang="en-US" dirty="0"/>
              <a:t>ECS – Elastic Container Service</a:t>
            </a:r>
          </a:p>
          <a:p>
            <a:r>
              <a:rPr lang="en-US" dirty="0"/>
              <a:t>ECR – Elastic Container Registry</a:t>
            </a:r>
          </a:p>
          <a:p>
            <a:r>
              <a:rPr lang="en-US" dirty="0"/>
              <a:t>EKS – Elastic Kubernetes Service</a:t>
            </a:r>
          </a:p>
          <a:p>
            <a:r>
              <a:rPr lang="en-US" dirty="0"/>
              <a:t>AWS Elastic Beanstalk</a:t>
            </a:r>
          </a:p>
          <a:p>
            <a:r>
              <a:rPr lang="en-US" dirty="0"/>
              <a:t>AWS Lambda</a:t>
            </a:r>
          </a:p>
          <a:p>
            <a:r>
              <a:rPr lang="en-US" dirty="0"/>
              <a:t>AWS Batch</a:t>
            </a:r>
          </a:p>
          <a:p>
            <a:r>
              <a:rPr lang="en-US" dirty="0"/>
              <a:t>AWS </a:t>
            </a:r>
            <a:r>
              <a:rPr lang="en-US" dirty="0" err="1"/>
              <a:t>Lightsail</a:t>
            </a:r>
            <a:endParaRPr lang="en-US" dirty="0"/>
          </a:p>
        </p:txBody>
      </p:sp>
      <p:pic>
        <p:nvPicPr>
          <p:cNvPr id="5" name="Picture 2" descr="Amazon Web Services (AWS) - Cloud Computing Services">
            <a:extLst>
              <a:ext uri="{FF2B5EF4-FFF2-40B4-BE49-F238E27FC236}">
                <a16:creationId xmlns:a16="http://schemas.microsoft.com/office/drawing/2014/main" id="{2D2ED4CE-448D-7246-9A5E-006C92A7E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892FA-29FB-354D-96AF-F54B4CD3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6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8879"/>
          </a:xfrm>
        </p:spPr>
        <p:txBody>
          <a:bodyPr>
            <a:normAutofit/>
          </a:bodyPr>
          <a:lstStyle/>
          <a:p>
            <a:r>
              <a:rPr lang="en-US" dirty="0"/>
              <a:t>“It is the capacity to develop and improve their skills that distinguishes leaders from followers.”</a:t>
            </a:r>
            <a:br>
              <a:rPr lang="en-US" dirty="0"/>
            </a:br>
            <a:r>
              <a:rPr lang="en-US" dirty="0"/>
              <a:t>–Bennis and Nannus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Good of the class</a:t>
            </a:r>
          </a:p>
          <a:p>
            <a:r>
              <a:rPr lang="en-US" dirty="0"/>
              <a:t>Assignment 1 due Wednesday!</a:t>
            </a:r>
          </a:p>
          <a:p>
            <a:r>
              <a:rPr lang="en-US" dirty="0"/>
              <a:t>Assignment 2 due Friday!</a:t>
            </a:r>
          </a:p>
          <a:p>
            <a:r>
              <a:rPr lang="en-US" dirty="0"/>
              <a:t>VPN Nonsense…</a:t>
            </a:r>
          </a:p>
        </p:txBody>
      </p:sp>
      <p:pic>
        <p:nvPicPr>
          <p:cNvPr id="4" name="Picture 2" descr="https://encrypted-tbn3.gstatic.com/images?q=tbn:ANd9GcR-th0nN1gy_ewg6XmEl58diIhSbvl1jCUFFTHTupayw6wdVQ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20" y="2978590"/>
            <a:ext cx="2689768" cy="32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B1BD5-8A5C-814B-A375-B6A1A170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90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60D9-544F-F94D-A3D1-1D1B4C0F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Compute Cloud (EC2)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170B-064A-9D46-B386-EC28B487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2072"/>
          </a:xfrm>
        </p:spPr>
        <p:txBody>
          <a:bodyPr>
            <a:normAutofit/>
          </a:bodyPr>
          <a:lstStyle/>
          <a:p>
            <a:r>
              <a:rPr lang="en-US" dirty="0"/>
              <a:t>EC2 – A virtual machine within your virtual AWS environment</a:t>
            </a:r>
          </a:p>
          <a:p>
            <a:pPr lvl="1"/>
            <a:r>
              <a:rPr lang="en-US" dirty="0"/>
              <a:t>Amazon Machine Images (AMI’s)</a:t>
            </a:r>
          </a:p>
          <a:p>
            <a:pPr lvl="2"/>
            <a:r>
              <a:rPr lang="en-US" dirty="0"/>
              <a:t>Template used to build a new server</a:t>
            </a:r>
          </a:p>
          <a:p>
            <a:pPr lvl="2"/>
            <a:r>
              <a:rPr lang="en-US" dirty="0"/>
              <a:t>Create your own</a:t>
            </a:r>
          </a:p>
          <a:p>
            <a:pPr lvl="2"/>
            <a:r>
              <a:rPr lang="en-US" dirty="0"/>
              <a:t>Marketplace, Community</a:t>
            </a:r>
          </a:p>
          <a:p>
            <a:pPr lvl="1"/>
            <a:r>
              <a:rPr lang="en-US" dirty="0"/>
              <a:t>Instance Types</a:t>
            </a:r>
          </a:p>
          <a:p>
            <a:pPr lvl="2"/>
            <a:r>
              <a:rPr lang="en-US" dirty="0"/>
              <a:t>Color, size, and shape of turtle (CPU/RAM/Network/Turbo/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Micro, General Purpose, Compute Optimized, GPU, FPGA, Memory, Storage</a:t>
            </a:r>
          </a:p>
          <a:p>
            <a:pPr lvl="1"/>
            <a:r>
              <a:rPr lang="en-US" dirty="0"/>
              <a:t>Purchasing Options</a:t>
            </a:r>
          </a:p>
          <a:p>
            <a:pPr lvl="2"/>
            <a:r>
              <a:rPr lang="en-US" dirty="0"/>
              <a:t>On-Demand</a:t>
            </a:r>
          </a:p>
          <a:p>
            <a:pPr lvl="2"/>
            <a:r>
              <a:rPr lang="en-US" dirty="0"/>
              <a:t>Reserve 1+ years – Pay more up front for a better discount</a:t>
            </a:r>
          </a:p>
          <a:p>
            <a:pPr lvl="2"/>
            <a:r>
              <a:rPr lang="en-US" dirty="0"/>
              <a:t>Scheduled – </a:t>
            </a:r>
            <a:r>
              <a:rPr lang="en-US" dirty="0" err="1"/>
              <a:t>Reoccuring</a:t>
            </a:r>
            <a:r>
              <a:rPr lang="en-US" dirty="0"/>
              <a:t> Schedule</a:t>
            </a:r>
          </a:p>
          <a:p>
            <a:pPr lvl="2"/>
            <a:r>
              <a:rPr lang="en-US" dirty="0"/>
              <a:t>Spot – Unused resources – priced based on supply and demand</a:t>
            </a:r>
          </a:p>
          <a:p>
            <a:pPr lvl="3"/>
            <a:r>
              <a:rPr lang="en-US" dirty="0"/>
              <a:t>Can be terminated with only a 2 minute warning.</a:t>
            </a:r>
          </a:p>
          <a:p>
            <a:pPr lvl="2"/>
            <a:r>
              <a:rPr lang="en-US" dirty="0"/>
              <a:t>Reservations – Reserve capacity for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A1312-BA94-5A46-A055-82F50836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2" descr="Amazon Web Services (AWS) - Cloud Computing Services">
            <a:extLst>
              <a:ext uri="{FF2B5EF4-FFF2-40B4-BE49-F238E27FC236}">
                <a16:creationId xmlns:a16="http://schemas.microsoft.com/office/drawing/2014/main" id="{CDD99E39-5CA7-F143-9006-15E5A1CB9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30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60D9-544F-F94D-A3D1-1D1B4C0F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Compute Cloud (EC2)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170B-064A-9D46-B386-EC28B487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7996"/>
          </a:xfrm>
        </p:spPr>
        <p:txBody>
          <a:bodyPr>
            <a:normAutofit/>
          </a:bodyPr>
          <a:lstStyle/>
          <a:p>
            <a:r>
              <a:rPr lang="en-US" dirty="0"/>
              <a:t>EC2 – A virtual machine within your virtual AWS environment</a:t>
            </a:r>
          </a:p>
          <a:p>
            <a:pPr lvl="1"/>
            <a:r>
              <a:rPr lang="en-US" dirty="0"/>
              <a:t>Tenancy – Where your VM actually runs</a:t>
            </a:r>
          </a:p>
          <a:p>
            <a:pPr lvl="2"/>
            <a:r>
              <a:rPr lang="en-US" dirty="0"/>
              <a:t>Shared, Dedicated Instances, Dedicated Hosts</a:t>
            </a:r>
          </a:p>
          <a:p>
            <a:pPr lvl="1"/>
            <a:r>
              <a:rPr lang="en-US" dirty="0"/>
              <a:t>User Data – Startup scripts</a:t>
            </a:r>
          </a:p>
          <a:p>
            <a:pPr lvl="2"/>
            <a:r>
              <a:rPr lang="en-US" dirty="0"/>
              <a:t>Install tings automagically</a:t>
            </a:r>
          </a:p>
          <a:p>
            <a:pPr lvl="1"/>
            <a:r>
              <a:rPr lang="en-US" dirty="0"/>
              <a:t>Storage</a:t>
            </a:r>
          </a:p>
          <a:p>
            <a:pPr lvl="2"/>
            <a:r>
              <a:rPr lang="en-US" dirty="0"/>
              <a:t>Persistent Storage – EBS Volumes</a:t>
            </a:r>
          </a:p>
          <a:p>
            <a:pPr lvl="3"/>
            <a:r>
              <a:rPr lang="en-US" dirty="0"/>
              <a:t>Separate from your instance, network connected, think “D:\” drive or a network NAS drive</a:t>
            </a:r>
          </a:p>
          <a:p>
            <a:pPr lvl="3"/>
            <a:r>
              <a:rPr lang="en-US" dirty="0"/>
              <a:t>Attach/Detach, Encryption, snapshots, compression, replication…</a:t>
            </a:r>
          </a:p>
          <a:p>
            <a:pPr lvl="2"/>
            <a:r>
              <a:rPr lang="en-US" dirty="0"/>
              <a:t>Ephemeral Storage – OS volumes</a:t>
            </a:r>
          </a:p>
          <a:p>
            <a:pPr lvl="3"/>
            <a:r>
              <a:rPr lang="en-US" dirty="0"/>
              <a:t>Physically connected to the host, data lost when instance is terminated, cannot detach</a:t>
            </a:r>
          </a:p>
          <a:p>
            <a:pPr lvl="1"/>
            <a:r>
              <a:rPr lang="en-US" dirty="0"/>
              <a:t>Security</a:t>
            </a:r>
          </a:p>
          <a:p>
            <a:pPr lvl="2"/>
            <a:r>
              <a:rPr lang="en-US" dirty="0"/>
              <a:t>Security Group – A firewall for your EC2 Instance – Ports, protocols, sources, destinations…</a:t>
            </a:r>
          </a:p>
          <a:p>
            <a:pPr lvl="2"/>
            <a:r>
              <a:rPr lang="en-US" dirty="0"/>
              <a:t>Key Pairs – Public/Private key used for authentication – AWS keeps public key, you keep private key</a:t>
            </a:r>
          </a:p>
          <a:p>
            <a:pPr lvl="2"/>
            <a:r>
              <a:rPr lang="en-US" dirty="0"/>
              <a:t>It is your responsibility to maintain OS or application security and updates!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Amazon Web Services (AWS) - Cloud Computing Services">
            <a:extLst>
              <a:ext uri="{FF2B5EF4-FFF2-40B4-BE49-F238E27FC236}">
                <a16:creationId xmlns:a16="http://schemas.microsoft.com/office/drawing/2014/main" id="{D317EF40-6197-7F4B-B44B-4D900DB5B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0CA2F-8946-3447-83BE-855ADE99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76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0B1C-0BE7-2F49-B341-18D82585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EC2 Container Service (ECS)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EA674-2DB0-0E47-921F-D061D3DF2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Docker enabled apps without a full VM/OS</a:t>
            </a:r>
          </a:p>
          <a:p>
            <a:r>
              <a:rPr lang="en-US" dirty="0"/>
              <a:t>Underlying Docker services are abstracted – they are managed and maintained by Amazon</a:t>
            </a:r>
          </a:p>
          <a:p>
            <a:r>
              <a:rPr lang="en-US" dirty="0"/>
              <a:t>Container apps are decoupled from the underlying OS, providing many benefits</a:t>
            </a:r>
          </a:p>
          <a:p>
            <a:r>
              <a:rPr lang="en-US" dirty="0"/>
              <a:t>Managing a Docker cluster can be costly and time consuming</a:t>
            </a:r>
          </a:p>
          <a:p>
            <a:r>
              <a:rPr lang="en-US" dirty="0" err="1"/>
              <a:t>Fargate</a:t>
            </a:r>
            <a:r>
              <a:rPr lang="en-US" dirty="0"/>
              <a:t> Launch Mode</a:t>
            </a:r>
          </a:p>
          <a:p>
            <a:pPr lvl="1"/>
            <a:r>
              <a:rPr lang="en-US" dirty="0"/>
              <a:t>Specify CPU, memory, network, security, and your Docker application images</a:t>
            </a:r>
          </a:p>
          <a:p>
            <a:pPr lvl="1"/>
            <a:r>
              <a:rPr lang="en-US" dirty="0"/>
              <a:t>Amazon manages the rest</a:t>
            </a:r>
          </a:p>
          <a:p>
            <a:r>
              <a:rPr lang="en-US" dirty="0"/>
              <a:t>EC2 Launch Mode</a:t>
            </a:r>
          </a:p>
          <a:p>
            <a:pPr lvl="1"/>
            <a:r>
              <a:rPr lang="en-US" dirty="0"/>
              <a:t>You are responsible for maintaining the underlying OS, scaling, and specifying the instance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9B052-3AEE-014E-845C-97400401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8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574F-9883-1949-8D46-130B71A5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EC2 Container Service (ECS)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B080-FDBE-1644-B503-9511B3E63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ECS cluster ins comprised of a collection of EC2 instances</a:t>
            </a:r>
          </a:p>
          <a:p>
            <a:r>
              <a:rPr lang="en-US" dirty="0"/>
              <a:t>Security groups, auto scaling, and load balancing can be defined</a:t>
            </a:r>
          </a:p>
          <a:p>
            <a:r>
              <a:rPr lang="en-US" dirty="0"/>
              <a:t>Similar operation to EC2 instances</a:t>
            </a:r>
          </a:p>
          <a:p>
            <a:r>
              <a:rPr lang="en-US" dirty="0"/>
              <a:t>Clusters act as a resource pool</a:t>
            </a:r>
          </a:p>
          <a:p>
            <a:r>
              <a:rPr lang="en-US" dirty="0"/>
              <a:t>Clusters can dynamically scale</a:t>
            </a:r>
          </a:p>
          <a:p>
            <a:pPr lvl="1"/>
            <a:r>
              <a:rPr lang="en-US" dirty="0"/>
              <a:t>You can only scale within a region</a:t>
            </a:r>
          </a:p>
          <a:p>
            <a:r>
              <a:rPr lang="en-US" dirty="0"/>
              <a:t>Scheduled deployment options</a:t>
            </a:r>
          </a:p>
          <a:p>
            <a:r>
              <a:rPr lang="en-US" dirty="0"/>
              <a:t>Docker and ECS agents to control</a:t>
            </a:r>
          </a:p>
        </p:txBody>
      </p:sp>
      <p:pic>
        <p:nvPicPr>
          <p:cNvPr id="4" name="Picture 2" descr="Amazon Web Services (AWS) - Cloud Computing Services">
            <a:extLst>
              <a:ext uri="{FF2B5EF4-FFF2-40B4-BE49-F238E27FC236}">
                <a16:creationId xmlns:a16="http://schemas.microsoft.com/office/drawing/2014/main" id="{5CF0601A-6C9C-364B-911E-CC78AE999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0FD85-009D-6B44-A7EA-10C1A22A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6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F777-7654-6448-9022-EFA0F6B0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Container Registry (ECR)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D9E1-8C71-AD40-882C-6C4550B2C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585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Provides a secure location to store and manage your Docker images, fully managed by Amazon</a:t>
            </a:r>
          </a:p>
          <a:p>
            <a:r>
              <a:rPr lang="en-US" dirty="0"/>
              <a:t>Registry</a:t>
            </a:r>
          </a:p>
          <a:p>
            <a:pPr lvl="1"/>
            <a:r>
              <a:rPr lang="en-US" dirty="0"/>
              <a:t>Host, store, and create image repos</a:t>
            </a:r>
          </a:p>
          <a:p>
            <a:r>
              <a:rPr lang="en-US" dirty="0"/>
              <a:t>Authorization Token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aws</a:t>
            </a:r>
            <a:r>
              <a:rPr lang="en-US" dirty="0"/>
              <a:t> and docker login commands to get auth token</a:t>
            </a:r>
          </a:p>
          <a:p>
            <a:r>
              <a:rPr lang="en-US" dirty="0"/>
              <a:t>Repository</a:t>
            </a:r>
          </a:p>
          <a:p>
            <a:pPr lvl="1"/>
            <a:r>
              <a:rPr lang="en-US" dirty="0"/>
              <a:t>A place to store your Dockers</a:t>
            </a:r>
          </a:p>
          <a:p>
            <a:pPr lvl="1"/>
            <a:r>
              <a:rPr lang="en-US" dirty="0"/>
              <a:t>You can have multiple repos for multiple Docker collections</a:t>
            </a:r>
          </a:p>
          <a:p>
            <a:r>
              <a:rPr lang="en-US" dirty="0"/>
              <a:t>Policy</a:t>
            </a:r>
          </a:p>
          <a:p>
            <a:pPr lvl="1"/>
            <a:r>
              <a:rPr lang="en-US" dirty="0"/>
              <a:t>Resource based access policies – who can do what</a:t>
            </a:r>
          </a:p>
          <a:p>
            <a:r>
              <a:rPr lang="en-US" dirty="0"/>
              <a:t>Image</a:t>
            </a:r>
          </a:p>
          <a:p>
            <a:pPr lvl="1"/>
            <a:r>
              <a:rPr lang="en-US" dirty="0"/>
              <a:t>Docker package</a:t>
            </a:r>
          </a:p>
        </p:txBody>
      </p:sp>
      <p:pic>
        <p:nvPicPr>
          <p:cNvPr id="4" name="Picture 2" descr="Amazon Web Services (AWS) - Cloud Computing Services">
            <a:extLst>
              <a:ext uri="{FF2B5EF4-FFF2-40B4-BE49-F238E27FC236}">
                <a16:creationId xmlns:a16="http://schemas.microsoft.com/office/drawing/2014/main" id="{58737F8C-B25F-3F4D-9755-7EFE21712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C35DC-72BF-5243-B9FC-CDBFB994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7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2A03-AD57-C041-9263-4D123BD0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ECS for Kubernetes (EKS)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93B77-00E6-6048-87F0-8012D8512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r>
              <a:rPr lang="en-US" dirty="0"/>
              <a:t>Kubernetes – A production grade open-source container-orchestration system for automating application deployment, scaling, and management. </a:t>
            </a:r>
          </a:p>
          <a:p>
            <a:r>
              <a:rPr lang="en-US" dirty="0"/>
              <a:t>EKS – A managed service allowing you to run Kubernetes across your AWS infrastructure</a:t>
            </a:r>
          </a:p>
          <a:p>
            <a:pPr lvl="1"/>
            <a:r>
              <a:rPr lang="en-US" dirty="0"/>
              <a:t>The control plane is where you control the cluster containers from!</a:t>
            </a:r>
          </a:p>
          <a:p>
            <a:pPr lvl="2"/>
            <a:r>
              <a:rPr lang="en-US" dirty="0"/>
              <a:t>Tracks containers, manages container clusters, schedules jobs</a:t>
            </a:r>
          </a:p>
          <a:p>
            <a:pPr lvl="1"/>
            <a:r>
              <a:rPr lang="en-US" dirty="0"/>
              <a:t>AWS manages the control plane</a:t>
            </a:r>
          </a:p>
          <a:p>
            <a:r>
              <a:rPr lang="en-US" dirty="0"/>
              <a:t>Worker nodes – A machine in Kubernetes</a:t>
            </a:r>
          </a:p>
          <a:p>
            <a:pPr lvl="1"/>
            <a:r>
              <a:rPr lang="en-US" dirty="0"/>
              <a:t>Provisioned by EKS</a:t>
            </a:r>
          </a:p>
          <a:p>
            <a:pPr lvl="1"/>
            <a:r>
              <a:rPr lang="en-US" dirty="0"/>
              <a:t>An EC2 instance with The Right Stuff</a:t>
            </a:r>
          </a:p>
        </p:txBody>
      </p:sp>
      <p:pic>
        <p:nvPicPr>
          <p:cNvPr id="4" name="Picture 2" descr="Amazon Web Services (AWS) - Cloud Computing Services">
            <a:extLst>
              <a:ext uri="{FF2B5EF4-FFF2-40B4-BE49-F238E27FC236}">
                <a16:creationId xmlns:a16="http://schemas.microsoft.com/office/drawing/2014/main" id="{8FD710ED-5270-204E-B188-93AAF0F8A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E4D00-7779-004C-83CF-E55108A7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40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2A03-AD57-C041-9263-4D123BD0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ECS for Kubernetes (EKS)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93B77-00E6-6048-87F0-8012D8512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r>
              <a:rPr lang="en-US" dirty="0"/>
              <a:t>Provisioning EKS</a:t>
            </a:r>
          </a:p>
          <a:p>
            <a:pPr lvl="1"/>
            <a:r>
              <a:rPr lang="en-US" dirty="0"/>
              <a:t>Create a service role – IAM service role permissions</a:t>
            </a:r>
          </a:p>
          <a:p>
            <a:pPr lvl="1"/>
            <a:r>
              <a:rPr lang="en-US" dirty="0"/>
              <a:t>Create cluster VPC</a:t>
            </a:r>
          </a:p>
          <a:p>
            <a:pPr lvl="1"/>
            <a:r>
              <a:rPr lang="en-US" dirty="0"/>
              <a:t>Install necessary packages to manage EKS from the CLI</a:t>
            </a:r>
          </a:p>
          <a:p>
            <a:pPr lvl="1"/>
            <a:r>
              <a:rPr lang="en-US" dirty="0"/>
              <a:t>Create the EKS cluster</a:t>
            </a:r>
          </a:p>
          <a:p>
            <a:pPr lvl="1"/>
            <a:r>
              <a:rPr lang="en-US" dirty="0"/>
              <a:t>Config </a:t>
            </a:r>
            <a:r>
              <a:rPr lang="en-US" dirty="0" err="1"/>
              <a:t>Kubectl</a:t>
            </a:r>
            <a:r>
              <a:rPr lang="en-US" dirty="0"/>
              <a:t> CLI</a:t>
            </a:r>
          </a:p>
          <a:p>
            <a:pPr lvl="1"/>
            <a:r>
              <a:rPr lang="en-US" dirty="0"/>
              <a:t>Provision &amp; Config worker nodes</a:t>
            </a:r>
          </a:p>
          <a:p>
            <a:pPr lvl="1"/>
            <a:r>
              <a:rPr lang="en-US" dirty="0"/>
              <a:t>Have workers join the cluster</a:t>
            </a:r>
          </a:p>
          <a:p>
            <a:endParaRPr lang="en-US" dirty="0"/>
          </a:p>
        </p:txBody>
      </p:sp>
      <p:pic>
        <p:nvPicPr>
          <p:cNvPr id="4" name="Picture 2" descr="Amazon Web Services (AWS) - Cloud Computing Services">
            <a:extLst>
              <a:ext uri="{FF2B5EF4-FFF2-40B4-BE49-F238E27FC236}">
                <a16:creationId xmlns:a16="http://schemas.microsoft.com/office/drawing/2014/main" id="{AE5F067D-292A-9345-8569-C523926DC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FD45B-1487-914E-A7B9-75621F31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1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156-6EC0-054D-B361-B061AC9B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Beanstalk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F690-A671-3C45-A107-8A35E0B8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44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Managed AWS service that automatically provisions resources necessary to run your web app</a:t>
            </a:r>
          </a:p>
          <a:p>
            <a:r>
              <a:rPr lang="en-US" dirty="0"/>
              <a:t>Includes EC2 instances, auto scaling, load balancing, capacity provisioning, health monitoring</a:t>
            </a:r>
          </a:p>
          <a:p>
            <a:r>
              <a:rPr lang="en-US" dirty="0"/>
              <a:t>Deploy your code without managing the back end</a:t>
            </a:r>
          </a:p>
          <a:p>
            <a:r>
              <a:rPr lang="en-US" dirty="0"/>
              <a:t>Free to use, but you will pay for any services the beanstalk starts!</a:t>
            </a:r>
          </a:p>
          <a:p>
            <a:r>
              <a:rPr lang="en-US" dirty="0"/>
              <a:t>Application Version – Specific deployable section of code, stored on S3?</a:t>
            </a:r>
          </a:p>
          <a:p>
            <a:r>
              <a:rPr lang="en-US" dirty="0"/>
              <a:t>Environment – An application version deployed with running components &amp; resources  </a:t>
            </a:r>
          </a:p>
          <a:p>
            <a:r>
              <a:rPr lang="en-US" dirty="0"/>
              <a:t>Environment Configurations – How the environment is build and stood up</a:t>
            </a:r>
          </a:p>
          <a:p>
            <a:pPr lvl="1"/>
            <a:r>
              <a:rPr lang="en-US" dirty="0"/>
              <a:t>Web server environment</a:t>
            </a:r>
          </a:p>
          <a:p>
            <a:pPr lvl="1"/>
            <a:r>
              <a:rPr lang="en-US" dirty="0"/>
              <a:t>Worker environment</a:t>
            </a:r>
          </a:p>
          <a:p>
            <a:r>
              <a:rPr lang="en-US" dirty="0"/>
              <a:t>Config Template – Provides the baseline for creating a new unique environment configuration</a:t>
            </a:r>
          </a:p>
          <a:p>
            <a:r>
              <a:rPr lang="en-US" dirty="0"/>
              <a:t>Platform – Specific components and versions – OS, programming language, environment config, etc.</a:t>
            </a:r>
          </a:p>
          <a:p>
            <a:r>
              <a:rPr lang="en-US" dirty="0"/>
              <a:t>Application – A collection of different elements, such as environment, env config, app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6A65D-080E-154C-BE64-3F2933D3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5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0156-6EC0-054D-B361-B061AC9B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Beanstalk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F690-A671-3C45-A107-8A35E0B8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4428"/>
          </a:xfrm>
        </p:spPr>
        <p:txBody>
          <a:bodyPr>
            <a:normAutofit/>
          </a:bodyPr>
          <a:lstStyle/>
          <a:p>
            <a:r>
              <a:rPr lang="en-US" dirty="0"/>
              <a:t>AWS Elastic Beanstalk Workflow</a:t>
            </a:r>
          </a:p>
          <a:p>
            <a:pPr lvl="1"/>
            <a:r>
              <a:rPr lang="en-US" dirty="0"/>
              <a:t>Create your app</a:t>
            </a:r>
          </a:p>
          <a:p>
            <a:pPr lvl="1"/>
            <a:r>
              <a:rPr lang="en-US" dirty="0"/>
              <a:t>Upload your app</a:t>
            </a:r>
          </a:p>
          <a:p>
            <a:pPr lvl="1"/>
            <a:r>
              <a:rPr lang="en-US" dirty="0"/>
              <a:t>Launch your environment</a:t>
            </a:r>
          </a:p>
          <a:p>
            <a:pPr lvl="1"/>
            <a:r>
              <a:rPr lang="en-US" dirty="0"/>
              <a:t>Manage your environment</a:t>
            </a:r>
          </a:p>
          <a:p>
            <a:pPr lvl="1"/>
            <a:r>
              <a:rPr lang="en-US" dirty="0"/>
              <a:t>Update version &amp; upload</a:t>
            </a:r>
          </a:p>
          <a:p>
            <a:pPr lvl="1"/>
            <a:r>
              <a:rPr lang="en-US" dirty="0"/>
              <a:t>Launch New version</a:t>
            </a:r>
          </a:p>
          <a:p>
            <a:pPr lvl="1"/>
            <a:r>
              <a:rPr lang="en-US" dirty="0"/>
              <a:t>Manage New version</a:t>
            </a:r>
          </a:p>
          <a:p>
            <a:pPr lvl="1"/>
            <a:r>
              <a:rPr lang="en-US" dirty="0"/>
              <a:t>Repeat…</a:t>
            </a:r>
          </a:p>
        </p:txBody>
      </p:sp>
      <p:pic>
        <p:nvPicPr>
          <p:cNvPr id="4" name="Picture 2" descr="Amazon Web Services (AWS) - Cloud Computing Services">
            <a:extLst>
              <a:ext uri="{FF2B5EF4-FFF2-40B4-BE49-F238E27FC236}">
                <a16:creationId xmlns:a16="http://schemas.microsoft.com/office/drawing/2014/main" id="{4EA618B4-FDEF-0747-9528-F7AE85CF7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9FFC8-77BA-2D41-8441-EBACC934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70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7C78-1A41-6348-8720-6D96E4C7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Lambda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8A1A-A416-2848-A1C8-D17142F4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674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serverless compute service that allows you to run code without managing any EC2 instances</a:t>
            </a:r>
          </a:p>
          <a:p>
            <a:r>
              <a:rPr lang="en-US" dirty="0"/>
              <a:t>Put the code up, AWS will run it as needed!</a:t>
            </a:r>
          </a:p>
          <a:p>
            <a:r>
              <a:rPr lang="en-US" dirty="0"/>
              <a:t>Charges only when your code is running, in 100ms increments</a:t>
            </a:r>
          </a:p>
          <a:p>
            <a:r>
              <a:rPr lang="en-US" dirty="0"/>
              <a:t>Configuration Process</a:t>
            </a:r>
          </a:p>
          <a:p>
            <a:pPr lvl="1"/>
            <a:r>
              <a:rPr lang="en-US" dirty="0"/>
              <a:t>Write/Upload the code</a:t>
            </a:r>
          </a:p>
          <a:p>
            <a:pPr lvl="2"/>
            <a:r>
              <a:rPr lang="en-US" dirty="0"/>
              <a:t>Lambda Function – Compiled code set to run</a:t>
            </a:r>
          </a:p>
          <a:p>
            <a:pPr lvl="2"/>
            <a:r>
              <a:rPr lang="en-US" dirty="0"/>
              <a:t>Blueprints are available for pre-configured tasks</a:t>
            </a:r>
          </a:p>
          <a:p>
            <a:pPr lvl="1"/>
            <a:r>
              <a:rPr lang="en-US" dirty="0"/>
              <a:t>Configure triggers</a:t>
            </a:r>
          </a:p>
          <a:p>
            <a:pPr lvl="2"/>
            <a:r>
              <a:rPr lang="en-US" dirty="0"/>
              <a:t>Event Sources – Services that can be used to trigger Lambda functions</a:t>
            </a:r>
          </a:p>
          <a:p>
            <a:pPr lvl="2"/>
            <a:r>
              <a:rPr lang="en-US" dirty="0"/>
              <a:t>Triggers – An event that invokes an action</a:t>
            </a:r>
          </a:p>
          <a:p>
            <a:pPr lvl="1"/>
            <a:r>
              <a:rPr lang="en-US" dirty="0"/>
              <a:t>Lambda runs code on demand</a:t>
            </a:r>
          </a:p>
          <a:p>
            <a:pPr lvl="2"/>
            <a:r>
              <a:rPr lang="en-US" dirty="0"/>
              <a:t>Downstream Resources – Resources needed to run your lambda function</a:t>
            </a:r>
          </a:p>
          <a:p>
            <a:pPr lvl="1"/>
            <a:r>
              <a:rPr lang="en-US" dirty="0"/>
              <a:t>AWS records details about the job run to determine billing</a:t>
            </a:r>
          </a:p>
          <a:p>
            <a:pPr lvl="2"/>
            <a:r>
              <a:rPr lang="en-US" dirty="0"/>
              <a:t>Log Streams – Provide details for you as well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Amazon Web Services (AWS) - Cloud Computing Services">
            <a:extLst>
              <a:ext uri="{FF2B5EF4-FFF2-40B4-BE49-F238E27FC236}">
                <a16:creationId xmlns:a16="http://schemas.microsoft.com/office/drawing/2014/main" id="{BD286252-6EF0-B24B-B0A9-230825F02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D9BB6-DB0F-4042-AA4A-3AEF0288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66020" cy="4023360"/>
          </a:xfrm>
        </p:spPr>
        <p:txBody>
          <a:bodyPr/>
          <a:lstStyle/>
          <a:p>
            <a:r>
              <a:rPr lang="en-US" dirty="0"/>
              <a:t>SSH – Secure Shell</a:t>
            </a:r>
          </a:p>
          <a:p>
            <a:pPr lvl="1"/>
            <a:r>
              <a:rPr lang="en-US" dirty="0"/>
              <a:t>Creates an encrypted terminal connection to a server shell</a:t>
            </a:r>
          </a:p>
          <a:p>
            <a:pPr lvl="1"/>
            <a:r>
              <a:rPr lang="en-US" dirty="0"/>
              <a:t>Allows for other types of communication to be tunneled through connection</a:t>
            </a:r>
          </a:p>
          <a:p>
            <a:pPr lvl="2"/>
            <a:r>
              <a:rPr lang="en-US" sz="1600" dirty="0"/>
              <a:t>Tunneling insecure information through a secure tunnel creates a secure connection!</a:t>
            </a:r>
          </a:p>
          <a:p>
            <a:pPr lvl="1"/>
            <a:r>
              <a:rPr lang="en-US" dirty="0"/>
              <a:t>In Windows, you can use the program Putty to </a:t>
            </a:r>
            <a:br>
              <a:rPr lang="en-US" dirty="0"/>
            </a:br>
            <a:r>
              <a:rPr lang="en-US" dirty="0"/>
              <a:t>SSH in to a server</a:t>
            </a:r>
          </a:p>
          <a:p>
            <a:pPr lvl="1"/>
            <a:r>
              <a:rPr lang="en-US" dirty="0"/>
              <a:t>In Linux/MacOS, you can run the SSH command </a:t>
            </a:r>
            <a:br>
              <a:rPr lang="en-US" dirty="0"/>
            </a:br>
            <a:r>
              <a:rPr lang="en-US" dirty="0"/>
              <a:t>directly from the command line</a:t>
            </a:r>
          </a:p>
          <a:p>
            <a:pPr lvl="1"/>
            <a:r>
              <a:rPr lang="en-US" dirty="0"/>
              <a:t>Command format:</a:t>
            </a:r>
          </a:p>
          <a:p>
            <a:pPr lvl="2"/>
            <a:r>
              <a:rPr lang="en-US" dirty="0"/>
              <a:t>ssh –L portX:host:portY –D portZ user@host</a:t>
            </a:r>
          </a:p>
          <a:p>
            <a:pPr lvl="2"/>
            <a:r>
              <a:rPr lang="en-US" dirty="0"/>
              <a:t>ssh –L 5901:hostname.fqdn.com:5901 –D 56565 </a:t>
            </a:r>
            <a:r>
              <a:rPr lang="en-US" dirty="0">
                <a:hlinkClick r:id="rId2"/>
              </a:rPr>
              <a:t>user@hostname.tld</a:t>
            </a:r>
            <a:endParaRPr lang="en-US" dirty="0"/>
          </a:p>
          <a:p>
            <a:pPr lvl="2"/>
            <a:r>
              <a:rPr lang="en-US" dirty="0"/>
              <a:t>-L: forward local portX to remote host portY</a:t>
            </a:r>
          </a:p>
          <a:p>
            <a:pPr lvl="2"/>
            <a:r>
              <a:rPr lang="en-US" dirty="0"/>
              <a:t>-D: forward web requests through SOCKS proxy on portZ</a:t>
            </a:r>
          </a:p>
        </p:txBody>
      </p:sp>
      <p:pic>
        <p:nvPicPr>
          <p:cNvPr id="1026" name="Picture 2" descr="ssh-book.jpg (425×29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265487"/>
            <a:ext cx="4048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D0F25-FD3E-6E46-9BFA-81383B67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45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39F5-2716-C44E-88D8-9DA12450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Batch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EAFD-AA73-FF4E-B33A-B9354A58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292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Manage batch computing workloads on AWS</a:t>
            </a:r>
          </a:p>
          <a:p>
            <a:r>
              <a:rPr lang="en-US" dirty="0"/>
              <a:t>Batch Computing – Typically uses a large amount of resources to execute a series of tasks</a:t>
            </a:r>
          </a:p>
          <a:p>
            <a:r>
              <a:rPr lang="en-US" dirty="0"/>
              <a:t>Jobs – A unit of work in the batch system, such as a script or executable</a:t>
            </a:r>
          </a:p>
          <a:p>
            <a:pPr lvl="1"/>
            <a:r>
              <a:rPr lang="en-US" dirty="0"/>
              <a:t>Run on EC2 instances</a:t>
            </a:r>
          </a:p>
          <a:p>
            <a:pPr lvl="1"/>
            <a:r>
              <a:rPr lang="en-US" dirty="0"/>
              <a:t>Different job states such as submitted, pending, running, failed, blocked, etc.</a:t>
            </a:r>
          </a:p>
          <a:p>
            <a:r>
              <a:rPr lang="en-US" dirty="0"/>
              <a:t>Job Definition – How the job will run and what it will use</a:t>
            </a:r>
          </a:p>
          <a:p>
            <a:pPr lvl="1"/>
            <a:r>
              <a:rPr lang="en-US" dirty="0"/>
              <a:t>IAM Roles, data volumes, compute resources</a:t>
            </a:r>
          </a:p>
          <a:p>
            <a:r>
              <a:rPr lang="en-US" dirty="0"/>
              <a:t>Job Queues – A queue of work run sequentially in a batch system</a:t>
            </a:r>
          </a:p>
          <a:p>
            <a:pPr lvl="1"/>
            <a:r>
              <a:rPr lang="en-US" dirty="0"/>
              <a:t>Multiple different queues can be configured with different priorities and configurations</a:t>
            </a:r>
          </a:p>
          <a:p>
            <a:r>
              <a:rPr lang="en-US" dirty="0"/>
              <a:t>Job Scheduler – How are jobs run</a:t>
            </a:r>
          </a:p>
          <a:p>
            <a:r>
              <a:rPr lang="en-US" dirty="0"/>
              <a:t>Compute Environments – Resources that carry out the work</a:t>
            </a:r>
          </a:p>
          <a:p>
            <a:pPr lvl="1"/>
            <a:r>
              <a:rPr lang="en-US" dirty="0"/>
              <a:t>Managed – The service handles resource provisioning</a:t>
            </a:r>
          </a:p>
          <a:p>
            <a:pPr lvl="1"/>
            <a:r>
              <a:rPr lang="en-US" dirty="0"/>
              <a:t>Unmanaged – You handle the resource provisioning</a:t>
            </a:r>
          </a:p>
        </p:txBody>
      </p:sp>
      <p:pic>
        <p:nvPicPr>
          <p:cNvPr id="4" name="Picture 2" descr="Amazon Web Services (AWS) - Cloud Computing Services">
            <a:extLst>
              <a:ext uri="{FF2B5EF4-FFF2-40B4-BE49-F238E27FC236}">
                <a16:creationId xmlns:a16="http://schemas.microsoft.com/office/drawing/2014/main" id="{63074C37-2957-6544-B195-8AC862564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4EA23-BB9A-4E42-8ECB-695071E2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33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F680-2280-D943-90F7-B53D0981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</a:t>
            </a:r>
            <a:r>
              <a:rPr lang="en-US" dirty="0" err="1"/>
              <a:t>Lightsail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1730-9B38-0B42-BFA7-FA64C9BE5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Private Server (VPS) backed by Amazon</a:t>
            </a:r>
          </a:p>
          <a:p>
            <a:r>
              <a:rPr lang="en-US" dirty="0"/>
              <a:t>Simplicity and ease of use</a:t>
            </a:r>
          </a:p>
          <a:p>
            <a:r>
              <a:rPr lang="en-US" dirty="0"/>
              <a:t>Similar to EC2, yet easier to manage</a:t>
            </a:r>
          </a:p>
          <a:p>
            <a:r>
              <a:rPr lang="en-US" dirty="0"/>
              <a:t>Price set by instance plan</a:t>
            </a:r>
          </a:p>
          <a:p>
            <a:pPr lvl="1"/>
            <a:r>
              <a:rPr lang="en-US" dirty="0"/>
              <a:t>31.25 days * 24 hours</a:t>
            </a:r>
          </a:p>
          <a:p>
            <a:r>
              <a:rPr lang="en-US" dirty="0"/>
              <a:t>Fewer configuration options compared to EC2</a:t>
            </a:r>
          </a:p>
          <a:p>
            <a:r>
              <a:rPr lang="en-US" dirty="0"/>
              <a:t>Simple firewall</a:t>
            </a:r>
          </a:p>
          <a:p>
            <a:r>
              <a:rPr lang="en-US" dirty="0"/>
              <a:t>Snapshots</a:t>
            </a:r>
          </a:p>
          <a:p>
            <a:r>
              <a:rPr lang="en-US"/>
              <a:t>Tags</a:t>
            </a:r>
            <a:endParaRPr lang="en-US" dirty="0"/>
          </a:p>
        </p:txBody>
      </p:sp>
      <p:pic>
        <p:nvPicPr>
          <p:cNvPr id="4" name="Picture 2" descr="Amazon Web Services (AWS) - Cloud Computing Services">
            <a:extLst>
              <a:ext uri="{FF2B5EF4-FFF2-40B4-BE49-F238E27FC236}">
                <a16:creationId xmlns:a16="http://schemas.microsoft.com/office/drawing/2014/main" id="{DD861E4F-8BA1-8441-ABE0-68AD9B79B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8B6BB-7452-974A-9400-98DF38F8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09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BEB8-57FD-CF1F-6ABC-A01150D0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467D-EDE4-BB8A-3784-A1A9FE274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9910"/>
          </a:xfrm>
        </p:spPr>
        <p:txBody>
          <a:bodyPr/>
          <a:lstStyle/>
          <a:p>
            <a:r>
              <a:rPr lang="en-US" dirty="0"/>
              <a:t>A Cloud Guru </a:t>
            </a:r>
            <a:r>
              <a:rPr lang="en-US" dirty="0">
                <a:sym typeface="Wingdings" panose="05000000000000000000" pitchFamily="2" charset="2"/>
              </a:rPr>
              <a:t> Pluralsight</a:t>
            </a:r>
          </a:p>
          <a:p>
            <a:pPr lvl="1"/>
            <a:r>
              <a:rPr lang="en-US" dirty="0"/>
              <a:t>Courses, practice exams, labs</a:t>
            </a:r>
          </a:p>
          <a:p>
            <a:r>
              <a:rPr lang="en-US" dirty="0"/>
              <a:t>Tutorials Dojo</a:t>
            </a:r>
          </a:p>
          <a:p>
            <a:pPr lvl="1"/>
            <a:r>
              <a:rPr lang="en-US" dirty="0"/>
              <a:t>Courses, practice exams, labs</a:t>
            </a:r>
          </a:p>
          <a:p>
            <a:r>
              <a:rPr lang="en-US" dirty="0"/>
              <a:t>AWS Skill Builder</a:t>
            </a:r>
          </a:p>
          <a:p>
            <a:pPr lvl="1"/>
            <a:r>
              <a:rPr lang="en-US" dirty="0"/>
              <a:t>Free resources</a:t>
            </a:r>
          </a:p>
          <a:p>
            <a:pPr lvl="1"/>
            <a:r>
              <a:rPr lang="en-US" dirty="0"/>
              <a:t>Subscription for additional content</a:t>
            </a:r>
          </a:p>
          <a:p>
            <a:r>
              <a:rPr lang="en-US" dirty="0"/>
              <a:t>AWS Power Hour</a:t>
            </a:r>
          </a:p>
          <a:p>
            <a:pPr lvl="1"/>
            <a:r>
              <a:rPr lang="en-US" dirty="0"/>
              <a:t>Free podcast with experts discussing topics</a:t>
            </a:r>
          </a:p>
          <a:p>
            <a:r>
              <a:rPr lang="en-US" dirty="0"/>
              <a:t>AWS Flash Cards</a:t>
            </a:r>
          </a:p>
          <a:p>
            <a:pPr lvl="1"/>
            <a:r>
              <a:rPr lang="en-US" dirty="0"/>
              <a:t>A2 Learning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7947B-D60B-6796-D658-932FEB4A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2" descr="Amazon Web Services (AWS) - Cloud Computing Services">
            <a:extLst>
              <a:ext uri="{FF2B5EF4-FFF2-40B4-BE49-F238E27FC236}">
                <a16:creationId xmlns:a16="http://schemas.microsoft.com/office/drawing/2014/main" id="{D6933BB3-326E-5C37-1018-A63972C99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90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58411-E6C3-4188-D2F7-2208A25E2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5EA0-D335-7296-004F-AEDBE96C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7A30C-4A9F-DCDE-8A4C-CED5E80D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2" descr="Amazon Web Services (AWS) - Cloud Computing Services">
            <a:extLst>
              <a:ext uri="{FF2B5EF4-FFF2-40B4-BE49-F238E27FC236}">
                <a16:creationId xmlns:a16="http://schemas.microsoft.com/office/drawing/2014/main" id="{E94DCE8E-1C36-58B7-67D5-FB8C29B24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WS Certification Path: A Step-by-Step 2024 Guide">
            <a:extLst>
              <a:ext uri="{FF2B5EF4-FFF2-40B4-BE49-F238E27FC236}">
                <a16:creationId xmlns:a16="http://schemas.microsoft.com/office/drawing/2014/main" id="{60438BDB-AE8F-32F5-05A8-D412755B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84" y="1838210"/>
            <a:ext cx="8433830" cy="4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40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E5CC4-B399-1D39-90A3-3E79198DD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3462-1041-CC83-D8C8-87D0914A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DCA51-04D5-E422-80A8-D7C3C0ED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2" descr="Amazon Web Services (AWS) - Cloud Computing Services">
            <a:extLst>
              <a:ext uri="{FF2B5EF4-FFF2-40B4-BE49-F238E27FC236}">
                <a16:creationId xmlns:a16="http://schemas.microsoft.com/office/drawing/2014/main" id="{FDBC2369-509E-E71D-C861-63CBFCB62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WS Certification">
            <a:extLst>
              <a:ext uri="{FF2B5EF4-FFF2-40B4-BE49-F238E27FC236}">
                <a16:creationId xmlns:a16="http://schemas.microsoft.com/office/drawing/2014/main" id="{141C6425-507C-B2F7-EB14-3327DB91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44040"/>
            <a:ext cx="3558573" cy="44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352A38-08D9-7408-DB2A-01FBB7B045BB}"/>
              </a:ext>
            </a:extLst>
          </p:cNvPr>
          <p:cNvSpPr txBox="1"/>
          <p:nvPr/>
        </p:nvSpPr>
        <p:spPr>
          <a:xfrm>
            <a:off x="4889325" y="2035012"/>
            <a:ext cx="6205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https://miro.medium.com/v2/1*JF2_lFszEiKMH50sX7iPnA.png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00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78FA1-1486-758E-38E6-6A2B62C7F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33C2-230C-8189-313E-E19B5E07C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40074-A4E3-ED64-C390-F4EC52987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483452"/>
          </a:xfrm>
        </p:spPr>
        <p:txBody>
          <a:bodyPr/>
          <a:lstStyle/>
          <a:p>
            <a:r>
              <a:rPr lang="en-US" dirty="0"/>
              <a:t>Fall 2025 – Week 2.2 – September 4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Network &amp; Command Line, Cloud Intro</a:t>
            </a:r>
          </a:p>
          <a:p>
            <a:r>
              <a:rPr lang="en-US" dirty="0"/>
              <a:t>Domain Name Systems</a:t>
            </a:r>
          </a:p>
        </p:txBody>
      </p:sp>
    </p:spTree>
    <p:extLst>
      <p:ext uri="{BB962C8B-B14F-4D97-AF65-F5344CB8AC3E}">
        <p14:creationId xmlns:p14="http://schemas.microsoft.com/office/powerpoint/2010/main" val="1637375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SSH Tunnel Example and Usage</a:t>
            </a:r>
          </a:p>
          <a:p>
            <a:r>
              <a:rPr lang="en-US" dirty="0"/>
              <a:t>Assignment 1 Review</a:t>
            </a:r>
          </a:p>
          <a:p>
            <a:pPr lvl="1"/>
            <a:r>
              <a:rPr lang="en-US" dirty="0"/>
              <a:t>Review of basics</a:t>
            </a:r>
          </a:p>
          <a:p>
            <a:pPr lvl="1"/>
            <a:r>
              <a:rPr lang="en-US" dirty="0"/>
              <a:t>Recap from 325</a:t>
            </a:r>
          </a:p>
        </p:txBody>
      </p:sp>
      <p:pic>
        <p:nvPicPr>
          <p:cNvPr id="3074" name="Picture 2" descr="https://www.tnooz.com/wp-content/uploads/2013/01/hotel-re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30" y="3461001"/>
            <a:ext cx="3270250" cy="24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6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Documentation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2043"/>
          </a:xfrm>
        </p:spPr>
        <p:txBody>
          <a:bodyPr>
            <a:normAutofit/>
          </a:bodyPr>
          <a:lstStyle/>
          <a:p>
            <a:r>
              <a:rPr lang="en-US" dirty="0"/>
              <a:t>Documentation expectations examples:</a:t>
            </a:r>
          </a:p>
          <a:p>
            <a:pPr lvl="1"/>
            <a:r>
              <a:rPr lang="en-US" dirty="0"/>
              <a:t>Edit the network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sysconfig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/network-scripts/ifcfg-bond0</a:t>
            </a:r>
          </a:p>
          <a:p>
            <a:pPr lvl="2"/>
            <a:r>
              <a:rPr lang="en-US" dirty="0"/>
              <a:t>Updated the following information in the network configuration file: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IPADDR=147.64.243.115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HOSTMASK=255.255.254.0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DNS1=147.64.242.100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DNS2=147.64.242.101</a:t>
            </a:r>
          </a:p>
          <a:p>
            <a:pPr lvl="1"/>
            <a:r>
              <a:rPr lang="en-US" dirty="0"/>
              <a:t>Restarted the network services to apply configuration changes</a:t>
            </a:r>
          </a:p>
          <a:p>
            <a:pPr marL="566928" lvl="3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network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Added entry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file for persistent disk mount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147.64.243.115:/data 	/data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bg,rw,sync,hard,intr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0 0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Updated and rebooted the system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 –y update; reboot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Any additional descriptions that may be helpful!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8AEE7-0DBC-3E4D-AC84-9814D9F7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737" y="4460488"/>
            <a:ext cx="2299939" cy="1717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4685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AD55-0CC5-B166-EC9F-1A1A2A81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Options Example…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A172-80B0-69D6-3C73-787CDDD98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Markdown – </a:t>
            </a:r>
            <a:r>
              <a:rPr lang="en-US" dirty="0">
                <a:hlinkClick r:id="rId2"/>
              </a:rPr>
              <a:t>StackEdit.io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310EF-9568-0904-C616-18F3C956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1A8CE-A8F6-47E4-0C73-E778E7AB7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54"/>
          <a:stretch/>
        </p:blipFill>
        <p:spPr>
          <a:xfrm>
            <a:off x="1641309" y="2328051"/>
            <a:ext cx="9514371" cy="3889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2017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Transaction Example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/>
              <a:t>DNS Record: www.eupcs.org</a:t>
            </a:r>
          </a:p>
          <a:p>
            <a:endParaRPr lang="en-US" dirty="0"/>
          </a:p>
          <a:p>
            <a:r>
              <a:rPr lang="en-US" dirty="0"/>
              <a:t>dig ns</a:t>
            </a:r>
          </a:p>
          <a:p>
            <a:r>
              <a:rPr lang="en-US" dirty="0"/>
              <a:t>dig ns org @a.root-servers.net</a:t>
            </a:r>
          </a:p>
          <a:p>
            <a:r>
              <a:rPr lang="en-US" dirty="0"/>
              <a:t>dig ns eupcs.org @a0.org.afilias-nst.info</a:t>
            </a:r>
          </a:p>
          <a:p>
            <a:r>
              <a:rPr lang="en-US" dirty="0"/>
              <a:t>dig a www.eupcs.org @ns1.eupcs.org</a:t>
            </a:r>
          </a:p>
          <a:p>
            <a:endParaRPr lang="en-US" dirty="0"/>
          </a:p>
        </p:txBody>
      </p:sp>
      <p:pic>
        <p:nvPicPr>
          <p:cNvPr id="4" name="Picture 2" descr="https://www.incapsula.com/images/illustrations/ddos-protection-services/hardened-dns-serv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94" y="3851707"/>
            <a:ext cx="3905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4578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SSH Tunnels are secure and encrypted between endpoints!</a:t>
            </a:r>
          </a:p>
          <a:p>
            <a:r>
              <a:rPr lang="en-US" sz="2400" dirty="0"/>
              <a:t>Local port forwarding</a:t>
            </a:r>
          </a:p>
          <a:p>
            <a:pPr lvl="1"/>
            <a:r>
              <a:rPr lang="en-US" sz="2000" dirty="0"/>
              <a:t>Similar to port forwarding on a router</a:t>
            </a:r>
          </a:p>
          <a:p>
            <a:pPr lvl="1"/>
            <a:r>
              <a:rPr lang="en-US" sz="2000" dirty="0"/>
              <a:t>ssh –L source_port:destination_host:destination_port user@host.tld</a:t>
            </a:r>
          </a:p>
          <a:p>
            <a:pPr lvl="2"/>
            <a:r>
              <a:rPr lang="en-US" sz="1600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ssh -p 54321 cs_student@jpatalon.cs.edinboro.edu -D 55509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-L 55909:147.64.242.113:55909</a:t>
            </a:r>
          </a:p>
          <a:p>
            <a:pPr lvl="2"/>
            <a:r>
              <a:rPr lang="en-US" sz="1600" dirty="0"/>
              <a:t>This command opens an encrypted tunnel between my local machine and ssh server jpatalon.cs.edinboro.edu</a:t>
            </a:r>
          </a:p>
          <a:p>
            <a:pPr lvl="2"/>
            <a:r>
              <a:rPr lang="en-US" sz="1600" dirty="0"/>
              <a:t>Traffic sent to localhost port 55909 is redirected to 147.64.242.113 port 55909</a:t>
            </a:r>
          </a:p>
        </p:txBody>
      </p:sp>
      <p:pic>
        <p:nvPicPr>
          <p:cNvPr id="4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49DDA-64AC-4740-A3FF-BD0B8414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54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1916426"/>
            <a:ext cx="5735955" cy="42462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68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dig ns org @a.root-servers.net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80" y="1845734"/>
            <a:ext cx="4838700" cy="44481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042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dig ns eupcs.org @a0.org.afilias-nst.info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05" y="1845734"/>
            <a:ext cx="45243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5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dig a www.eupcs.org @ns1.eupcs.org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605" y="1914525"/>
            <a:ext cx="4791075" cy="4248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21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Transaction Example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/>
              <a:t>DNS Record: www.pennwest.edu</a:t>
            </a:r>
          </a:p>
          <a:p>
            <a:r>
              <a:rPr lang="en-US" dirty="0"/>
              <a:t>Lookup from cs.Edinboro.edu network</a:t>
            </a:r>
          </a:p>
          <a:p>
            <a:endParaRPr lang="en-US" dirty="0"/>
          </a:p>
          <a:p>
            <a:r>
              <a:rPr lang="en-US" dirty="0"/>
              <a:t>dig ns . @cslab100.cs.Edinboro.edu</a:t>
            </a:r>
          </a:p>
          <a:p>
            <a:r>
              <a:rPr lang="en-US" dirty="0"/>
              <a:t>dig ns </a:t>
            </a:r>
            <a:r>
              <a:rPr lang="en-US" dirty="0" err="1"/>
              <a:t>edu</a:t>
            </a:r>
            <a:r>
              <a:rPr lang="en-US" dirty="0"/>
              <a:t> @a.root-servers.net</a:t>
            </a:r>
          </a:p>
          <a:p>
            <a:r>
              <a:rPr lang="en-US" dirty="0"/>
              <a:t>dig ns pennwest.edu @a.edu-servers.net</a:t>
            </a:r>
          </a:p>
          <a:p>
            <a:r>
              <a:rPr lang="en-US" dirty="0"/>
              <a:t>dig a www.pennwest.edu @mlapp031.calu.edu</a:t>
            </a:r>
          </a:p>
          <a:p>
            <a:pPr lvl="1"/>
            <a:r>
              <a:rPr lang="en-US" dirty="0"/>
              <a:t>Err… it works?!</a:t>
            </a:r>
          </a:p>
          <a:p>
            <a:endParaRPr lang="en-US" dirty="0"/>
          </a:p>
        </p:txBody>
      </p:sp>
      <p:pic>
        <p:nvPicPr>
          <p:cNvPr id="4" name="Picture 2" descr="https://www.incapsula.com/images/illustrations/ddos-protection-services/hardened-dns-serv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94" y="3851707"/>
            <a:ext cx="3905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41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RDNS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Reverse DNS Transaction – IP: 147.64.242.100</a:t>
            </a:r>
          </a:p>
          <a:p>
            <a:r>
              <a:rPr lang="en-US" sz="2400" u="sng" dirty="0"/>
              <a:t>RDNS Record: 100.242.64.147.in-addr.arpa</a:t>
            </a:r>
          </a:p>
          <a:p>
            <a:endParaRPr lang="en-US" dirty="0"/>
          </a:p>
          <a:p>
            <a:r>
              <a:rPr lang="en-US" dirty="0"/>
              <a:t>dig ns</a:t>
            </a:r>
          </a:p>
          <a:p>
            <a:r>
              <a:rPr lang="en-US" dirty="0"/>
              <a:t>dig ns </a:t>
            </a:r>
            <a:r>
              <a:rPr lang="en-US" dirty="0" err="1"/>
              <a:t>arpa</a:t>
            </a:r>
            <a:r>
              <a:rPr lang="en-US" dirty="0"/>
              <a:t> @a.root-servers.net</a:t>
            </a:r>
          </a:p>
          <a:p>
            <a:r>
              <a:rPr lang="en-US" dirty="0"/>
              <a:t>dig ns in-</a:t>
            </a:r>
            <a:r>
              <a:rPr lang="en-US" dirty="0" err="1"/>
              <a:t>addr.arpa</a:t>
            </a:r>
            <a:r>
              <a:rPr lang="en-US" dirty="0"/>
              <a:t> @a.in-</a:t>
            </a:r>
            <a:r>
              <a:rPr lang="en-US" dirty="0" err="1"/>
              <a:t>addr</a:t>
            </a:r>
            <a:r>
              <a:rPr lang="en-US" dirty="0"/>
              <a:t>-</a:t>
            </a:r>
            <a:r>
              <a:rPr lang="en-US" dirty="0" err="1"/>
              <a:t>servers.arpa</a:t>
            </a:r>
            <a:endParaRPr lang="en-US" dirty="0"/>
          </a:p>
          <a:p>
            <a:r>
              <a:rPr lang="en-US" dirty="0"/>
              <a:t>dig ns 147.in-addr.arpa @a.in-</a:t>
            </a:r>
            <a:r>
              <a:rPr lang="en-US" dirty="0" err="1"/>
              <a:t>addr</a:t>
            </a:r>
            <a:r>
              <a:rPr lang="en-US" dirty="0"/>
              <a:t>-</a:t>
            </a:r>
            <a:r>
              <a:rPr lang="en-US" dirty="0" err="1"/>
              <a:t>servers.arpa</a:t>
            </a:r>
            <a:endParaRPr lang="en-US" dirty="0"/>
          </a:p>
          <a:p>
            <a:r>
              <a:rPr lang="en-US" dirty="0"/>
              <a:t>dig ns 64.147.in-addr.arpa @a.in-</a:t>
            </a:r>
            <a:r>
              <a:rPr lang="en-US" dirty="0" err="1"/>
              <a:t>addr</a:t>
            </a:r>
            <a:r>
              <a:rPr lang="en-US" dirty="0"/>
              <a:t>-</a:t>
            </a:r>
            <a:r>
              <a:rPr lang="en-US" dirty="0" err="1"/>
              <a:t>servers.arpa</a:t>
            </a:r>
            <a:endParaRPr lang="en-US" dirty="0"/>
          </a:p>
          <a:p>
            <a:r>
              <a:rPr lang="en-US" dirty="0"/>
              <a:t>dig ns 242.64.147.in-addr.arpa @edinborodc01.edinboro.edu</a:t>
            </a:r>
          </a:p>
          <a:p>
            <a:r>
              <a:rPr lang="en-US" dirty="0"/>
              <a:t>dig </a:t>
            </a:r>
            <a:r>
              <a:rPr lang="en-US" dirty="0" err="1"/>
              <a:t>ptr</a:t>
            </a:r>
            <a:r>
              <a:rPr lang="en-US" dirty="0"/>
              <a:t> 100.242.64.147.in-addr.arpa @ns1.cs.edinboro.edu</a:t>
            </a:r>
          </a:p>
          <a:p>
            <a:endParaRPr lang="en-US" dirty="0"/>
          </a:p>
        </p:txBody>
      </p:sp>
      <p:pic>
        <p:nvPicPr>
          <p:cNvPr id="4" name="Picture 2" descr="https://www.incapsula.com/images/illustrations/ddos-protection-services/hardened-dns-serv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94" y="3851707"/>
            <a:ext cx="3905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78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vs. Non-Recursive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recursive DNS server will respond to any DNS query with a non-authoritative answer</a:t>
            </a:r>
          </a:p>
          <a:p>
            <a:endParaRPr lang="en-US" dirty="0"/>
          </a:p>
          <a:p>
            <a:pPr lvl="1"/>
            <a:r>
              <a:rPr lang="en-US" dirty="0"/>
              <a:t>[14:11] root@cslab100:~ # </a:t>
            </a:r>
            <a:r>
              <a:rPr lang="en-US" dirty="0" err="1"/>
              <a:t>nslookup</a:t>
            </a:r>
            <a:r>
              <a:rPr lang="en-US" dirty="0"/>
              <a:t> yahoo.com </a:t>
            </a:r>
            <a:r>
              <a:rPr lang="en-US" b="1" dirty="0">
                <a:solidFill>
                  <a:srgbClr val="FF0000"/>
                </a:solidFill>
              </a:rPr>
              <a:t>google-public-dns-a.google.com</a:t>
            </a:r>
          </a:p>
          <a:p>
            <a:pPr marL="393192" lvl="1" indent="0">
              <a:buNone/>
            </a:pPr>
            <a:r>
              <a:rPr lang="en-US" dirty="0"/>
              <a:t>	Server:         8.8.8.8</a:t>
            </a:r>
          </a:p>
          <a:p>
            <a:pPr marL="393192" lvl="1" indent="0">
              <a:buNone/>
            </a:pPr>
            <a:r>
              <a:rPr lang="en-US" dirty="0"/>
              <a:t>	Address:        8.8.8.8#53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r>
              <a:rPr lang="en-US" dirty="0"/>
              <a:t>	Non-authoritative answer:</a:t>
            </a:r>
          </a:p>
          <a:p>
            <a:pPr marL="393192" lvl="1" indent="0">
              <a:buNone/>
            </a:pPr>
            <a:r>
              <a:rPr lang="en-US" dirty="0"/>
              <a:t>	Name:   yahoo.com</a:t>
            </a:r>
          </a:p>
          <a:p>
            <a:pPr marL="393192" lvl="1" indent="0">
              <a:buNone/>
            </a:pPr>
            <a:r>
              <a:rPr lang="en-US" dirty="0"/>
              <a:t>	Address: 98.139.180.149</a:t>
            </a:r>
          </a:p>
          <a:p>
            <a:pPr lvl="1"/>
            <a:endParaRPr lang="en-US" dirty="0"/>
          </a:p>
        </p:txBody>
      </p:sp>
      <p:pic>
        <p:nvPicPr>
          <p:cNvPr id="4" name="Picture 2" descr="https://www.incapsula.com/images/illustrations/ddos-protection-services/hardened-dns-serv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94" y="3851707"/>
            <a:ext cx="3905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38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vs. Non-Recursive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non-recursive DNS server will only respond to a DNS query for a zone it is authoritative for</a:t>
            </a:r>
          </a:p>
          <a:p>
            <a:endParaRPr lang="en-US" dirty="0"/>
          </a:p>
          <a:p>
            <a:pPr lvl="1"/>
            <a:r>
              <a:rPr lang="en-US" dirty="0"/>
              <a:t>[15:54] root@cslab100:~ # </a:t>
            </a:r>
            <a:r>
              <a:rPr lang="en-US" dirty="0" err="1"/>
              <a:t>nslookup</a:t>
            </a:r>
            <a:r>
              <a:rPr lang="en-US" dirty="0"/>
              <a:t> yahoo.com </a:t>
            </a:r>
            <a:r>
              <a:rPr lang="en-US" b="1" dirty="0">
                <a:solidFill>
                  <a:srgbClr val="FF0000"/>
                </a:solidFill>
              </a:rPr>
              <a:t>ns1.google.com</a:t>
            </a:r>
          </a:p>
          <a:p>
            <a:pPr lvl="1"/>
            <a:r>
              <a:rPr lang="en-US" dirty="0"/>
              <a:t>Server:         ns1.google.com</a:t>
            </a:r>
          </a:p>
          <a:p>
            <a:pPr lvl="1"/>
            <a:r>
              <a:rPr lang="en-US" dirty="0"/>
              <a:t>Address:        216.239.32.10#53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** server can't find yahoo.com.cs.edinboro.edu: REFUSED</a:t>
            </a:r>
          </a:p>
        </p:txBody>
      </p:sp>
      <p:pic>
        <p:nvPicPr>
          <p:cNvPr id="4" name="Picture 2" descr="https://www.incapsula.com/images/illustrations/ddos-protection-services/hardened-dns-serv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94" y="3851707"/>
            <a:ext cx="3905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514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Whois</a:t>
            </a:r>
            <a:r>
              <a:rPr lang="en-US" dirty="0"/>
              <a:t> Records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More detailed information specifically about the domain</a:t>
            </a:r>
          </a:p>
          <a:p>
            <a:r>
              <a:rPr lang="en-US" dirty="0" err="1"/>
              <a:t>whois</a:t>
            </a:r>
            <a:r>
              <a:rPr lang="en-US" dirty="0"/>
              <a:t> eupcs.org</a:t>
            </a:r>
          </a:p>
          <a:p>
            <a:pPr lvl="1"/>
            <a:r>
              <a:rPr lang="en-US" dirty="0"/>
              <a:t>Registrant ID:CR36875534</a:t>
            </a:r>
          </a:p>
          <a:p>
            <a:pPr lvl="1"/>
            <a:r>
              <a:rPr lang="en-US" dirty="0"/>
              <a:t>Registrant </a:t>
            </a:r>
            <a:r>
              <a:rPr lang="en-US" dirty="0" err="1"/>
              <a:t>Name:Jason</a:t>
            </a:r>
            <a:r>
              <a:rPr lang="en-US" dirty="0"/>
              <a:t> Patalon</a:t>
            </a:r>
          </a:p>
          <a:p>
            <a:pPr lvl="1"/>
            <a:r>
              <a:rPr lang="en-US" dirty="0"/>
              <a:t>Registrant </a:t>
            </a:r>
            <a:r>
              <a:rPr lang="en-US" dirty="0" err="1"/>
              <a:t>Organization:Edinboro</a:t>
            </a:r>
            <a:r>
              <a:rPr lang="en-US" dirty="0"/>
              <a:t> University Computer Science Club</a:t>
            </a:r>
          </a:p>
          <a:p>
            <a:pPr lvl="1"/>
            <a:r>
              <a:rPr lang="en-US" dirty="0"/>
              <a:t>Registrant Street1:Doucette Hall Room 200</a:t>
            </a:r>
          </a:p>
          <a:p>
            <a:pPr lvl="1"/>
            <a:r>
              <a:rPr lang="en-US" dirty="0"/>
              <a:t>Registrant Street2:215 Meadville St.</a:t>
            </a:r>
          </a:p>
          <a:p>
            <a:pPr lvl="1"/>
            <a:r>
              <a:rPr lang="en-US" dirty="0"/>
              <a:t>Registrant Street3:</a:t>
            </a:r>
          </a:p>
          <a:p>
            <a:pPr lvl="1"/>
            <a:r>
              <a:rPr lang="en-US" dirty="0"/>
              <a:t>Registrant </a:t>
            </a:r>
            <a:r>
              <a:rPr lang="en-US" dirty="0" err="1"/>
              <a:t>City:Edinboro</a:t>
            </a:r>
            <a:endParaRPr lang="en-US" dirty="0"/>
          </a:p>
          <a:p>
            <a:pPr lvl="1"/>
            <a:r>
              <a:rPr lang="en-US" dirty="0"/>
              <a:t>Registrant State/</a:t>
            </a:r>
            <a:r>
              <a:rPr lang="en-US" dirty="0" err="1"/>
              <a:t>Province:Pennsylvania</a:t>
            </a:r>
            <a:endParaRPr lang="en-US" dirty="0"/>
          </a:p>
          <a:p>
            <a:pPr lvl="1"/>
            <a:r>
              <a:rPr lang="en-US" dirty="0"/>
              <a:t>Registrant Postal Code:16444</a:t>
            </a:r>
          </a:p>
          <a:p>
            <a:pPr lvl="1"/>
            <a:r>
              <a:rPr lang="en-US" dirty="0"/>
              <a:t>Registrant </a:t>
            </a:r>
            <a:r>
              <a:rPr lang="en-US" dirty="0" err="1"/>
              <a:t>Country:US</a:t>
            </a:r>
            <a:endParaRPr lang="en-US" dirty="0"/>
          </a:p>
          <a:p>
            <a:pPr lvl="1"/>
            <a:r>
              <a:rPr lang="en-US" dirty="0"/>
              <a:t>Registrant Phone:+1.8147322000</a:t>
            </a:r>
          </a:p>
          <a:p>
            <a:pPr lvl="1"/>
            <a:r>
              <a:rPr lang="en-US" dirty="0"/>
              <a:t>Registrant Phone Ext.:</a:t>
            </a:r>
          </a:p>
          <a:p>
            <a:pPr lvl="1"/>
            <a:r>
              <a:rPr lang="en-US" dirty="0"/>
              <a:t>Registrant FAX:</a:t>
            </a:r>
          </a:p>
          <a:p>
            <a:pPr lvl="1"/>
            <a:r>
              <a:rPr lang="en-US" dirty="0"/>
              <a:t>Registrant FAX Ext.:</a:t>
            </a:r>
          </a:p>
          <a:p>
            <a:pPr lvl="1"/>
            <a:r>
              <a:rPr lang="en-US" dirty="0"/>
              <a:t>Registrant </a:t>
            </a:r>
            <a:r>
              <a:rPr lang="en-US" dirty="0" err="1"/>
              <a:t>Email:jpatalon@edinboro.edu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s://www.incapsula.com/images/illustrations/ddos-protection-services/hardened-dns-serv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94" y="3851707"/>
            <a:ext cx="3905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99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Megastuff.biz NS record</a:t>
            </a:r>
          </a:p>
          <a:p>
            <a:pPr lvl="1"/>
            <a:r>
              <a:rPr lang="en-US" dirty="0"/>
              <a:t>megastuff.biz.		IN	NS	ns-cloud-c1.googledomains.com.</a:t>
            </a:r>
          </a:p>
          <a:p>
            <a:r>
              <a:rPr lang="en-US" dirty="0"/>
              <a:t>Megastuff.biz A/AAAA record</a:t>
            </a:r>
          </a:p>
          <a:p>
            <a:pPr lvl="1"/>
            <a:r>
              <a:rPr lang="en-US" dirty="0"/>
              <a:t>megastuff.biz.		IN	A	167.88.8.165</a:t>
            </a:r>
          </a:p>
          <a:p>
            <a:pPr lvl="1"/>
            <a:r>
              <a:rPr lang="en-US" strike="sngStrike" dirty="0"/>
              <a:t>megastuff.biz.		IN	AAAA	2600:3c03::f03c:91ff:fe93:f617</a:t>
            </a:r>
          </a:p>
          <a:p>
            <a:r>
              <a:rPr lang="en-US" dirty="0"/>
              <a:t>4115.megastuff.biz NS record</a:t>
            </a:r>
          </a:p>
          <a:p>
            <a:pPr lvl="1"/>
            <a:r>
              <a:rPr lang="en-US" dirty="0"/>
              <a:t>4115megastuff.biz.	IN	NS	4115.megastuff.biz.</a:t>
            </a:r>
          </a:p>
          <a:p>
            <a:r>
              <a:rPr lang="en-US" dirty="0"/>
              <a:t>4115.megastuff.biz A record</a:t>
            </a:r>
          </a:p>
          <a:p>
            <a:pPr lvl="1"/>
            <a:r>
              <a:rPr lang="en-US" dirty="0"/>
              <a:t>4115.megastuff.biz.	IN	A	147.64.243.115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291" y="5045518"/>
            <a:ext cx="37776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These are the glue records at the megastuff.biz domain, for the 4115.megastuff.biz domain</a:t>
            </a:r>
          </a:p>
        </p:txBody>
      </p:sp>
      <p:cxnSp>
        <p:nvCxnSpPr>
          <p:cNvPr id="12" name="Elbow Connector 11"/>
          <p:cNvCxnSpPr>
            <a:stCxn id="4" idx="1"/>
          </p:cNvCxnSpPr>
          <p:nvPr/>
        </p:nvCxnSpPr>
        <p:spPr>
          <a:xfrm rot="10800000">
            <a:off x="7259783" y="4978400"/>
            <a:ext cx="840509" cy="574950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1"/>
          </p:cNvCxnSpPr>
          <p:nvPr/>
        </p:nvCxnSpPr>
        <p:spPr>
          <a:xfrm rot="10800000">
            <a:off x="7675419" y="4378036"/>
            <a:ext cx="424873" cy="117531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15204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SOCKS (Dynamic) Proxy</a:t>
            </a:r>
          </a:p>
          <a:p>
            <a:pPr lvl="1"/>
            <a:r>
              <a:rPr lang="en-US" sz="2000" dirty="0"/>
              <a:t>Allows for website proxying</a:t>
            </a:r>
          </a:p>
          <a:p>
            <a:pPr lvl="1"/>
            <a:r>
              <a:rPr lang="en-US" sz="2000" dirty="0"/>
              <a:t>Can be used to allow connections around firewalls</a:t>
            </a:r>
          </a:p>
          <a:p>
            <a:pPr lvl="2"/>
            <a:r>
              <a:rPr lang="en-US" sz="1600" dirty="0"/>
              <a:t>Connect to your cmac3990 web server from anywhere in the world through an intermediate host!</a:t>
            </a:r>
          </a:p>
          <a:p>
            <a:pPr lvl="1"/>
            <a:r>
              <a:rPr lang="en-US" sz="2000" dirty="0"/>
              <a:t>ssh –D port user@host.tld</a:t>
            </a:r>
          </a:p>
          <a:p>
            <a:pPr lvl="2"/>
            <a:r>
              <a:rPr lang="en-US" sz="1600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ssh -p 54321 cs_student@jpatalon.cs.edinboro.edu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-D 55509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 55909:147.64.242.113:55909</a:t>
            </a:r>
          </a:p>
          <a:p>
            <a:pPr lvl="2"/>
            <a:r>
              <a:rPr lang="en-US" sz="1600" dirty="0"/>
              <a:t>This command opens an encrypted tunnel between my local machine and ssh server jpatalon.cs.edinboro.edu</a:t>
            </a:r>
          </a:p>
          <a:p>
            <a:pPr lvl="2"/>
            <a:r>
              <a:rPr lang="en-US" sz="1600" dirty="0"/>
              <a:t>Web SOCKS traffic is sent through port 55509 to server jpatalon.cs.edinboro.edu, where it is then forwarded to the destination</a:t>
            </a:r>
          </a:p>
        </p:txBody>
      </p:sp>
      <p:pic>
        <p:nvPicPr>
          <p:cNvPr id="5122" name="Picture 2" descr="http://www.technodoze.com/wp-content/uploads/surf-through-proxy-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4528801"/>
            <a:ext cx="5139748" cy="16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0BAD9-464F-2C4A-BBC7-2BDAD1FF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354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has NS and A records at megastuff.biz (glue records)</a:t>
            </a:r>
          </a:p>
          <a:p>
            <a:r>
              <a:rPr lang="en-US" dirty="0"/>
              <a:t>41##.megastuff.biz</a:t>
            </a:r>
          </a:p>
          <a:p>
            <a:pPr lvl="1"/>
            <a:r>
              <a:rPr lang="en-US" dirty="0"/>
              <a:t>A: 147.64.243.1##</a:t>
            </a:r>
          </a:p>
          <a:p>
            <a:pPr lvl="1"/>
            <a:r>
              <a:rPr lang="en-US" dirty="0"/>
              <a:t>NS: 41##.megastuff.biz</a:t>
            </a:r>
          </a:p>
          <a:p>
            <a:r>
              <a:rPr lang="en-US" dirty="0"/>
              <a:t>Ex: 4101.megastuff.biz</a:t>
            </a:r>
          </a:p>
          <a:p>
            <a:pPr lvl="1"/>
            <a:r>
              <a:rPr lang="en-US" dirty="0"/>
              <a:t>A: 147.64.243.101</a:t>
            </a:r>
          </a:p>
          <a:p>
            <a:pPr lvl="1"/>
            <a:r>
              <a:rPr lang="en-US" dirty="0"/>
              <a:t>NS: 4101.megastuff.biz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592" y="3224086"/>
            <a:ext cx="6170230" cy="27533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355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9956B0-48FD-545B-64B0-80890342F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18" y="1845734"/>
            <a:ext cx="7962900" cy="4438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Records – megastuff.biz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605021">
            <a:off x="7133816" y="4245174"/>
            <a:ext cx="49485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Glue records are copies of </a:t>
            </a:r>
            <a:b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NS, A, AAAA </a:t>
            </a:r>
            <a:b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records at parent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05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Install necessary packages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bind bind-utils</a:t>
            </a:r>
          </a:p>
          <a:p>
            <a:r>
              <a:rPr lang="en-US" dirty="0">
                <a:cs typeface="Courier New" panose="02070309020205020404" pitchFamily="49" charset="0"/>
              </a:rPr>
              <a:t>Put your servers IP address in the bind configuration file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named.conf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Set your server to listen on any IP address: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listen-on port 53 { any; };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listen-on-v6 port 53 { any; };</a:t>
            </a:r>
          </a:p>
          <a:p>
            <a:r>
              <a:rPr lang="en-US" dirty="0">
                <a:cs typeface="Courier New" panose="02070309020205020404" pitchFamily="49" charset="0"/>
              </a:rPr>
              <a:t>Allow any machine to perform a DNS query against your server: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allow-query { any; };</a:t>
            </a:r>
          </a:p>
          <a:p>
            <a:r>
              <a:rPr lang="en-US" dirty="0">
                <a:cs typeface="Courier New" panose="02070309020205020404" pitchFamily="49" charset="0"/>
              </a:rPr>
              <a:t>Change the </a:t>
            </a:r>
            <a:r>
              <a:rPr lang="en-US" dirty="0" err="1">
                <a:cs typeface="Courier New" panose="02070309020205020404" pitchFamily="49" charset="0"/>
              </a:rPr>
              <a:t>dns</a:t>
            </a:r>
            <a:r>
              <a:rPr lang="en-US" dirty="0">
                <a:cs typeface="Courier New" panose="02070309020205020404" pitchFamily="49" charset="0"/>
              </a:rPr>
              <a:t>-sec validation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dnssec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-validation no;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397" y="3176308"/>
            <a:ext cx="2733675" cy="28003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25848CAB-CCE5-338A-DD19-7B1D7746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22326"/>
            <a:ext cx="829840" cy="8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483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/>
              <a:t>Recursive name servers need to know the IP addresses of the root DNS servers</a:t>
            </a:r>
          </a:p>
          <a:p>
            <a:pPr lvl="1"/>
            <a:r>
              <a:rPr lang="en-US" dirty="0"/>
              <a:t>This information is stored in /var/named/named.ca</a:t>
            </a:r>
          </a:p>
          <a:p>
            <a:pPr lvl="1"/>
            <a:r>
              <a:rPr lang="en-US" dirty="0"/>
              <a:t>Contains NS, A, and AAAA records of root </a:t>
            </a:r>
            <a:r>
              <a:rPr lang="en-US" dirty="0" err="1"/>
              <a:t>nameservers</a:t>
            </a:r>
            <a:endParaRPr lang="en-US" dirty="0"/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            518400  IN      NS      a.root-servers.net.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            518400  IN      NS      b.root-servers.net.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            518400  IN      NS      c.root-servers.net.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a.root-servers.net.     3600000 IN      A       198.41.0.4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a.root-servers.net.     3600000 IN      AAAA    2001:503:ba3e::2:30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b.root-servers.net.     3600000 IN      A       192.228.79.201</a:t>
            </a:r>
          </a:p>
          <a:p>
            <a:pPr marL="566928" lvl="3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c.root-servers.net.     3600000 IN      A       192.33.4.12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These root DNS server records may change from time to time, 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and need to be kept up to date!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This information is referred to as “</a:t>
            </a:r>
            <a:r>
              <a:rPr lang="en-US" b="1" u="sng" dirty="0">
                <a:cs typeface="Courier New" panose="02070309020205020404" pitchFamily="49" charset="0"/>
              </a:rPr>
              <a:t>root hints</a:t>
            </a:r>
            <a:r>
              <a:rPr lang="en-US" dirty="0">
                <a:cs typeface="Courier New" panose="02070309020205020404" pitchFamily="49" charset="0"/>
              </a:rPr>
              <a:t>”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Necessary for proper recursive DNS functionality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ns . @a.root-servers.net 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norec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=1200</a:t>
            </a:r>
          </a:p>
          <a:p>
            <a:pPr lvl="3"/>
            <a:r>
              <a:rPr lang="en-US" dirty="0">
                <a:cs typeface="Courier New" panose="02070309020205020404" pitchFamily="49" charset="0"/>
              </a:rPr>
              <a:t>Output from the above command can be stored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/var/named/named.ca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225" y="3157756"/>
            <a:ext cx="2733675" cy="28003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25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Start the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named</a:t>
            </a:r>
          </a:p>
          <a:p>
            <a:r>
              <a:rPr lang="en-US" dirty="0">
                <a:cs typeface="Courier New" panose="02070309020205020404" pitchFamily="49" charset="0"/>
              </a:rPr>
              <a:t>Enable the service to start on boot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enable named</a:t>
            </a:r>
          </a:p>
          <a:p>
            <a:r>
              <a:rPr lang="en-US" dirty="0">
                <a:cs typeface="Courier New" panose="02070309020205020404" pitchFamily="49" charset="0"/>
              </a:rPr>
              <a:t>Check that the service is running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named</a:t>
            </a:r>
          </a:p>
        </p:txBody>
      </p:sp>
      <p:sp>
        <p:nvSpPr>
          <p:cNvPr id="4" name="Rectangle 3"/>
          <p:cNvSpPr/>
          <p:nvPr/>
        </p:nvSpPr>
        <p:spPr>
          <a:xfrm rot="21160555">
            <a:off x="5641568" y="1782670"/>
            <a:ext cx="39990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 now have a recursive caching DNS server!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397" y="3176308"/>
            <a:ext cx="2733675" cy="2800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34" y="4687614"/>
            <a:ext cx="8682630" cy="14629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64</a:t>
            </a:fld>
            <a:endParaRPr lang="en-US"/>
          </a:p>
        </p:txBody>
      </p:sp>
      <p:pic>
        <p:nvPicPr>
          <p:cNvPr id="7" name="Picture 6" descr="http://cdn.curvve.com/wp-content/uploads/Terminal-Logo.png">
            <a:extLst>
              <a:ext uri="{FF2B5EF4-FFF2-40B4-BE49-F238E27FC236}">
                <a16:creationId xmlns:a16="http://schemas.microsoft.com/office/drawing/2014/main" id="{1B41CA29-F0D4-B71E-A5DD-D6CBA5A4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22326"/>
            <a:ext cx="829840" cy="8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48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634447" cy="4023360"/>
          </a:xfrm>
        </p:spPr>
        <p:txBody>
          <a:bodyPr/>
          <a:lstStyle/>
          <a:p>
            <a:r>
              <a:rPr lang="en-US" dirty="0"/>
              <a:t>Check status of service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named</a:t>
            </a:r>
          </a:p>
          <a:p>
            <a:r>
              <a:rPr lang="en-US" dirty="0"/>
              <a:t>Validate local server operation</a:t>
            </a:r>
          </a:p>
          <a:p>
            <a:pPr lvl="1"/>
            <a:r>
              <a:rPr lang="en-US" dirty="0"/>
              <a:t>Do an </a:t>
            </a:r>
            <a:r>
              <a:rPr lang="en-US" dirty="0" err="1"/>
              <a:t>nslookup</a:t>
            </a:r>
            <a:r>
              <a:rPr lang="en-US" dirty="0"/>
              <a:t> against your machine locally of megastuff.biz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megastuff.biz localhost</a:t>
            </a:r>
          </a:p>
          <a:p>
            <a:pPr lvl="1"/>
            <a:r>
              <a:rPr lang="en-US" dirty="0"/>
              <a:t>Stop the named service &amp; do another lookup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stop named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megastuff.biz localhost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This lookup should fail!</a:t>
            </a:r>
          </a:p>
          <a:p>
            <a:pPr lvl="1"/>
            <a:r>
              <a:rPr lang="en-US" dirty="0"/>
              <a:t>Start named service back up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named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485" y="2370135"/>
            <a:ext cx="6072573" cy="34989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79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99212"/>
          </a:xfrm>
        </p:spPr>
        <p:txBody>
          <a:bodyPr/>
          <a:lstStyle/>
          <a:p>
            <a:r>
              <a:rPr lang="en-US" dirty="0"/>
              <a:t>Firewall is blocking DNS requests from other machines</a:t>
            </a:r>
          </a:p>
          <a:p>
            <a:r>
              <a:rPr lang="en-US" dirty="0"/>
              <a:t>Allow DNS requests through firewall</a:t>
            </a:r>
          </a:p>
          <a:p>
            <a:pPr lvl="1"/>
            <a:r>
              <a:rPr lang="en-US" dirty="0"/>
              <a:t>DNS can use both TCP and UDP ports 53, add a firewall rule for to allow both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--add-port=53/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--zone=public --add-port=53/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--permanent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firewall-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--reload</a:t>
            </a:r>
          </a:p>
          <a:p>
            <a:r>
              <a:rPr lang="en-US" dirty="0">
                <a:cs typeface="Courier New" panose="02070309020205020404" pitchFamily="49" charset="0"/>
              </a:rPr>
              <a:t>At this point, professor and other students should be able to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perform DNS queries against your name server!</a:t>
            </a:r>
          </a:p>
          <a:p>
            <a:pPr lvl="1"/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University firewall prevents direct off-campus connections!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Try to do an </a:t>
            </a:r>
            <a:r>
              <a:rPr lang="en-US" dirty="0" err="1">
                <a:cs typeface="Courier New" panose="02070309020205020404" pitchFamily="49" charset="0"/>
              </a:rPr>
              <a:t>nslookup</a:t>
            </a:r>
            <a:r>
              <a:rPr lang="en-US" dirty="0">
                <a:cs typeface="Courier New" panose="02070309020205020404" pitchFamily="49" charset="0"/>
              </a:rPr>
              <a:t> against your server from jason88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megastuff.biz 147.64.243.1##</a:t>
            </a:r>
          </a:p>
          <a:p>
            <a:endParaRPr lang="en-US" dirty="0">
              <a:cs typeface="Courier New" panose="02070309020205020404" pitchFamily="49" charset="0"/>
            </a:endParaRPr>
          </a:p>
        </p:txBody>
      </p:sp>
      <p:pic>
        <p:nvPicPr>
          <p:cNvPr id="2051" name="Picture 3" descr="http://www.screenagr.com/wp-content/uploads/2015/10/firew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32" y="3956364"/>
            <a:ext cx="3517582" cy="21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4" descr="http://cdn.curvve.com/wp-content/uploads/Terminal-Logo.png">
            <a:extLst>
              <a:ext uri="{FF2B5EF4-FFF2-40B4-BE49-F238E27FC236}">
                <a16:creationId xmlns:a16="http://schemas.microsoft.com/office/drawing/2014/main" id="{18AAA288-2AED-127B-E02A-6C20C64C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22326"/>
            <a:ext cx="829840" cy="8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938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nameservices</a:t>
            </a:r>
            <a:r>
              <a:rPr lang="en-US" dirty="0"/>
              <a:t> for the 41##.megastuff.biz domains are delegated to each machine</a:t>
            </a:r>
          </a:p>
          <a:p>
            <a:r>
              <a:rPr lang="en-US" dirty="0"/>
              <a:t>We need to create entries for our name server</a:t>
            </a:r>
          </a:p>
          <a:p>
            <a:r>
              <a:rPr lang="en-US" dirty="0"/>
              <a:t>Add the following to the end of your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named.conf</a:t>
            </a:r>
            <a:r>
              <a:rPr lang="en-US" dirty="0"/>
              <a:t> file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zone "41##.megastuff.biz" {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type master;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file "/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/named/41##.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megastuff.biz.hosts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dirty="0">
                <a:cs typeface="Courier New" panose="02070309020205020404" pitchFamily="49" charset="0"/>
              </a:rPr>
              <a:t>This defines our server as a master for the specified zone</a:t>
            </a:r>
          </a:p>
          <a:p>
            <a:r>
              <a:rPr lang="en-US" dirty="0">
                <a:cs typeface="Courier New" panose="02070309020205020404" pitchFamily="49" charset="0"/>
              </a:rPr>
              <a:t>We can potentially define slave/secondary servers here</a:t>
            </a:r>
          </a:p>
          <a:p>
            <a:r>
              <a:rPr lang="en-US" dirty="0">
                <a:cs typeface="Courier New" panose="02070309020205020404" pitchFamily="49" charset="0"/>
              </a:rPr>
              <a:t>These 41##.megastuff.biz addresses won’t resolve normally, until your DNS server is working!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 descr="http://cdn.curvve.com/wp-content/uploads/Terminal-Logo.png">
            <a:extLst>
              <a:ext uri="{FF2B5EF4-FFF2-40B4-BE49-F238E27FC236}">
                <a16:creationId xmlns:a16="http://schemas.microsoft.com/office/drawing/2014/main" id="{763E6D5E-218B-8C05-FE28-0C30C4710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22326"/>
            <a:ext cx="829840" cy="8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65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64302"/>
          </a:xfrm>
        </p:spPr>
        <p:txBody>
          <a:bodyPr/>
          <a:lstStyle/>
          <a:p>
            <a:r>
              <a:rPr lang="en-US" dirty="0"/>
              <a:t>Create our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/named/41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megastuff.biz.hosts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hosts file: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b="1" u="sng" dirty="0">
                <a:cs typeface="Courier New" panose="02070309020205020404" pitchFamily="49" charset="0"/>
              </a:rPr>
              <a:t>Make sure to replace all instances of ## with your 2-digit VM number!</a:t>
            </a:r>
          </a:p>
          <a:p>
            <a:r>
              <a:rPr lang="en-US" dirty="0">
                <a:cs typeface="Courier New" panose="02070309020205020404" pitchFamily="49" charset="0"/>
              </a:rPr>
              <a:t>Restart named service afterwards!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named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625" y="2224992"/>
            <a:ext cx="10695709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$ORIGIN 41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.megastuff.biz.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$TTL 43200      ; 12 hours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@               IN      SOA     	41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.megastuff.biz. admin41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.megastuff.biz.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2018090101	; serial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21600		; refresh (6 hours)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600		; retry (10 minutes)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1209600	; expire (2 weeks)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10800 )	; minimum (3 hours)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      NS      	41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megastuff.biz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      A       	147.64.243.1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www             IN      CNAME   	41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megastuff.biz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0DC178E9-C801-9E15-CC53-385A76FC4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760" y="5405017"/>
            <a:ext cx="829840" cy="8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887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/>
              <a:t>Validate that you can lookup your www.41##.megastuff.biz record from your machine </a:t>
            </a:r>
            <a:br>
              <a:rPr lang="en-US" dirty="0"/>
            </a:br>
            <a:r>
              <a:rPr lang="en-US" dirty="0"/>
              <a:t>and from another machine!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www.41##.megastuff.biz 147.64.243.1##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D0D63-43AA-F03B-FD7C-364B797AE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09" y="3962401"/>
            <a:ext cx="8932572" cy="1906694"/>
          </a:xfrm>
          <a:prstGeom prst="rect">
            <a:avLst/>
          </a:prstGeom>
        </p:spPr>
      </p:pic>
      <p:pic>
        <p:nvPicPr>
          <p:cNvPr id="8" name="Picture 7" descr="http://cdn.curvve.com/wp-content/uploads/Terminal-Logo.png">
            <a:extLst>
              <a:ext uri="{FF2B5EF4-FFF2-40B4-BE49-F238E27FC236}">
                <a16:creationId xmlns:a16="http://schemas.microsoft.com/office/drawing/2014/main" id="{4F64001F-BC74-DD47-A2BD-880C4A99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70" y="1922326"/>
            <a:ext cx="829840" cy="8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SOCKS Proxy Config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717184" cy="4023360"/>
          </a:xfrm>
        </p:spPr>
        <p:txBody>
          <a:bodyPr/>
          <a:lstStyle/>
          <a:p>
            <a:r>
              <a:rPr lang="en-US" sz="2400" dirty="0"/>
              <a:t>Firefox Example</a:t>
            </a:r>
          </a:p>
          <a:p>
            <a:pPr lvl="1"/>
            <a:r>
              <a:rPr lang="en-US" sz="2000" dirty="0"/>
              <a:t>Extremely easy to set, others more difficult</a:t>
            </a:r>
          </a:p>
          <a:p>
            <a:r>
              <a:rPr lang="en-US" sz="2400" dirty="0"/>
              <a:t>Open SSH tunnel with dynamic port forwarding to my server using our shared creds</a:t>
            </a:r>
          </a:p>
          <a:p>
            <a:pPr lvl="1"/>
            <a:r>
              <a:rPr lang="en-US" sz="2000" dirty="0"/>
              <a:t>Ex: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ssh -p 54321 -D 555## cs_student@jpatalon.cs.edinboro.edu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You can also create a putty shortcut in Windows, append to the end:</a:t>
            </a:r>
          </a:p>
          <a:p>
            <a:pPr lvl="1"/>
            <a:r>
              <a:rPr lang="en-US" sz="2000" dirty="0">
                <a:cs typeface="Courier New" panose="02070309020205020404" pitchFamily="49" charset="0"/>
              </a:rPr>
              <a:t>Ex: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ssh.exe -p 54321 -D 555## cs_student@jpatalon.cs.edinboro.edu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Log in with the shared SSH credentials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Launch Firefox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44E2B-C94C-8D46-98EC-EA9DBB77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291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49658-E518-9849-F85F-E71894E16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FAC9-48A6-A07B-D2BF-634766E1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D54D-E2C6-04B9-8D0E-721C5DDFF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64302"/>
          </a:xfrm>
        </p:spPr>
        <p:txBody>
          <a:bodyPr/>
          <a:lstStyle/>
          <a:p>
            <a:r>
              <a:rPr lang="en-US" dirty="0"/>
              <a:t>Add a </a:t>
            </a:r>
            <a:r>
              <a:rPr lang="en-US" b="1" u="sng" dirty="0"/>
              <a:t>new</a:t>
            </a:r>
            <a:r>
              <a:rPr lang="en-US" dirty="0"/>
              <a:t> record in our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/var/named/41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megastuff.biz.hosts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hosts file: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b="1" u="sng" dirty="0">
                <a:cs typeface="Courier New" panose="02070309020205020404" pitchFamily="49" charset="0"/>
              </a:rPr>
              <a:t>Make sure to replace all instances of ## with your 2-digit VM number!</a:t>
            </a:r>
          </a:p>
          <a:p>
            <a:r>
              <a:rPr lang="en-US" dirty="0">
                <a:cs typeface="Courier New" panose="02070309020205020404" pitchFamily="49" charset="0"/>
              </a:rPr>
              <a:t>Restart named service afterwards!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restart named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9B398-268D-86D4-0D44-CC6EDFE3FDF7}"/>
              </a:ext>
            </a:extLst>
          </p:cNvPr>
          <p:cNvSpPr txBox="1"/>
          <p:nvPr/>
        </p:nvSpPr>
        <p:spPr>
          <a:xfrm>
            <a:off x="1097280" y="2224992"/>
            <a:ext cx="10377054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$ORIGIN 41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.megastuff.biz.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$TTL 43200      ; 12 hours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               IN      SOA     	41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.megastuff.biz. admin41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.megastuff.biz. (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2018090101	; serial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21600	; refresh (6 hours)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600	; retry (10 minutes)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1209600	; expire (2 weeks)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10800 )	; minimum (3 hours)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      NS      	41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megastuff.biz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      A       	147.64.243.1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www             IN      CNAME   	41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.megastuff.biz.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a3  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      A   	147.64.243.1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453C9-F9F1-0EEC-DFE0-A4BD7FE4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70</a:t>
            </a:fld>
            <a:endParaRPr lang="en-US"/>
          </a:p>
        </p:txBody>
      </p:sp>
      <p:pic>
        <p:nvPicPr>
          <p:cNvPr id="6" name="Picture 5" descr="http://cdn.curvve.com/wp-content/uploads/Terminal-Logo.png">
            <a:extLst>
              <a:ext uri="{FF2B5EF4-FFF2-40B4-BE49-F238E27FC236}">
                <a16:creationId xmlns:a16="http://schemas.microsoft.com/office/drawing/2014/main" id="{C1DC5CA4-3971-FD54-9DFA-EF4A6E73B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760" y="5405017"/>
            <a:ext cx="829840" cy="8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E14A0C-25E0-67DD-726A-9267465C93C1}"/>
              </a:ext>
            </a:extLst>
          </p:cNvPr>
          <p:cNvSpPr/>
          <p:nvPr/>
        </p:nvSpPr>
        <p:spPr>
          <a:xfrm rot="236849">
            <a:off x="190880" y="4494053"/>
            <a:ext cx="9829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accent3"/>
                </a:solidFill>
                <a:effectLst/>
              </a:rPr>
              <a:t>Add </a:t>
            </a:r>
            <a:r>
              <a:rPr lang="en-US" sz="2000" b="1" cap="none" spc="0" dirty="0">
                <a:ln/>
                <a:solidFill>
                  <a:schemeClr val="accent3"/>
                </a:solidFill>
                <a:effectLst/>
                <a:sym typeface="Wingdings" panose="05000000000000000000" pitchFamily="2" charset="2"/>
              </a:rPr>
              <a:t> </a:t>
            </a:r>
            <a:endParaRPr 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33751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5495"/>
          </a:xfrm>
        </p:spPr>
        <p:txBody>
          <a:bodyPr/>
          <a:lstStyle/>
          <a:p>
            <a:r>
              <a:rPr lang="en-US" dirty="0"/>
              <a:t>Only allow recursive DNS queries for specific clients and set a version!</a:t>
            </a:r>
          </a:p>
          <a:p>
            <a:pPr lvl="1"/>
            <a:r>
              <a:rPr lang="en-US" dirty="0"/>
              <a:t>Remove (comment out) the line that says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“recursion yes;”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Add allow recursion configuration (within main options section):</a:t>
            </a:r>
          </a:p>
          <a:p>
            <a:pPr marL="566928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allow-recursion {</a:t>
            </a:r>
          </a:p>
          <a:p>
            <a:pPr marL="566928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127.0.0.1;</a:t>
            </a:r>
          </a:p>
          <a:p>
            <a:pPr marL="566928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::1;</a:t>
            </a:r>
          </a:p>
          <a:p>
            <a:pPr marL="566928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147.64.243.96/27;</a:t>
            </a:r>
          </a:p>
          <a:p>
            <a:pPr marL="566928" lvl="3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};</a:t>
            </a:r>
          </a:p>
          <a:p>
            <a:pPr lvl="1"/>
            <a:r>
              <a:rPr lang="en-US" dirty="0"/>
              <a:t>Add a version line! (within main options section)</a:t>
            </a:r>
          </a:p>
          <a:p>
            <a:pPr lvl="2"/>
            <a:r>
              <a:rPr lang="en-US" sz="1600" dirty="0"/>
              <a:t>DNS server version information can expose security vulnerabilities!</a:t>
            </a:r>
          </a:p>
          <a:p>
            <a:pPr marL="749808" lvl="4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version “cmac3990.1##";</a:t>
            </a:r>
          </a:p>
          <a:p>
            <a:pPr lvl="2"/>
            <a:r>
              <a:rPr lang="en-US" sz="1600" dirty="0"/>
              <a:t>Check your version  from the command line!</a:t>
            </a:r>
          </a:p>
          <a:p>
            <a:pPr marL="749808" lvl="4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version.bind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txt chaos @147.64.243.1##</a:t>
            </a:r>
          </a:p>
        </p:txBody>
      </p:sp>
      <p:pic>
        <p:nvPicPr>
          <p:cNvPr id="5" name="Picture 2" descr="https://www.incapsula.com/images/illustrations/ddos-protection-services/hardened-dns-serv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94" y="3851707"/>
            <a:ext cx="3905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36996">
            <a:off x="6734736" y="2910427"/>
            <a:ext cx="50157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/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etc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/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named.conf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061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Checks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Dnsstuff.com</a:t>
            </a:r>
          </a:p>
          <a:p>
            <a:r>
              <a:rPr lang="en-US" dirty="0"/>
              <a:t>Intodns.com</a:t>
            </a:r>
          </a:p>
          <a:p>
            <a:pPr lvl="1"/>
            <a:r>
              <a:rPr lang="en-US" dirty="0"/>
              <a:t>Checks a variety of DNS settings</a:t>
            </a:r>
          </a:p>
          <a:p>
            <a:pPr lvl="1"/>
            <a:r>
              <a:rPr lang="en-US" strike="sngStrike" dirty="0">
                <a:hlinkClick r:id="rId2"/>
              </a:rPr>
              <a:t>https://www.intodns.com/eupcs.org</a:t>
            </a:r>
            <a:endParaRPr lang="en-US" strike="sngStrike" dirty="0"/>
          </a:p>
          <a:p>
            <a:pPr lvl="1"/>
            <a:r>
              <a:rPr lang="en-US" dirty="0">
                <a:hlinkClick r:id="rId3"/>
              </a:rPr>
              <a:t>https://www.intodns.com/mtsd.org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https://www.intodns.com/edinboro.edu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https://www.intodns.com/megastuff.biz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s://www.incapsula.com/images/illustrations/ddos-protection-services/hardened-dns-server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94" y="3851707"/>
            <a:ext cx="3905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425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Address: 147.64.243.1## (01-25)</a:t>
            </a:r>
          </a:p>
          <a:p>
            <a:r>
              <a:rPr lang="en-US" dirty="0"/>
              <a:t>Hostname: cmac3990-1##.cs.edinboro.edu (01-25)</a:t>
            </a:r>
          </a:p>
          <a:p>
            <a:r>
              <a:rPr lang="en-US" dirty="0"/>
              <a:t>Alias: 41##.megastuff.biz (01-25)</a:t>
            </a:r>
          </a:p>
          <a:p>
            <a:r>
              <a:rPr lang="en-US" dirty="0"/>
              <a:t>Assignment 3 tasks covers initial DNS server configurations</a:t>
            </a:r>
          </a:p>
          <a:p>
            <a:pPr lvl="1"/>
            <a:r>
              <a:rPr lang="en-US" dirty="0"/>
              <a:t>Uses commands discussed during class</a:t>
            </a:r>
          </a:p>
          <a:p>
            <a:pPr lvl="1"/>
            <a:r>
              <a:rPr lang="en-US" dirty="0"/>
              <a:t>Configure recursive and authoritative DNS server</a:t>
            </a:r>
          </a:p>
          <a:p>
            <a:pPr lvl="1"/>
            <a:r>
              <a:rPr lang="en-US" dirty="0"/>
              <a:t>Due September 12</a:t>
            </a:r>
            <a:r>
              <a:rPr lang="en-US" baseline="30000" dirty="0"/>
              <a:t>th</a:t>
            </a:r>
            <a:r>
              <a:rPr lang="en-US" dirty="0"/>
              <a:t> – run check script</a:t>
            </a:r>
          </a:p>
          <a:p>
            <a:pPr lvl="2"/>
            <a:r>
              <a:rPr lang="en-US" u="sng" dirty="0">
                <a:hlinkClick r:id="rId2"/>
              </a:rPr>
              <a:t>https://jpatalon.cs.edinboro.edu/cmac3990/classfiles/assignment3check.sh</a:t>
            </a:r>
            <a:endParaRPr lang="en-US" u="sng" dirty="0"/>
          </a:p>
          <a:p>
            <a:pPr lvl="1"/>
            <a:r>
              <a:rPr lang="en-US" dirty="0"/>
              <a:t>Don’t forget the documentation!</a:t>
            </a:r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86" y="2573871"/>
            <a:ext cx="34956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606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7" y="1853135"/>
            <a:ext cx="2322197" cy="4355041"/>
          </a:xfrm>
        </p:spPr>
        <p:txBody>
          <a:bodyPr>
            <a:normAutofit/>
          </a:bodyPr>
          <a:lstStyle/>
          <a:p>
            <a:r>
              <a:rPr lang="en-US" dirty="0"/>
              <a:t>dig</a:t>
            </a:r>
          </a:p>
          <a:p>
            <a:r>
              <a:rPr lang="en-US" dirty="0" err="1"/>
              <a:t>nslookup</a:t>
            </a:r>
            <a:endParaRPr lang="en-US" dirty="0"/>
          </a:p>
          <a:p>
            <a:r>
              <a:rPr lang="en-US" dirty="0" err="1"/>
              <a:t>whois</a:t>
            </a:r>
            <a:endParaRPr lang="en-US" dirty="0"/>
          </a:p>
          <a:p>
            <a:r>
              <a:rPr lang="en-US" dirty="0"/>
              <a:t>yum</a:t>
            </a:r>
          </a:p>
          <a:p>
            <a:r>
              <a:rPr lang="en-US" dirty="0"/>
              <a:t>firewall-</a:t>
            </a:r>
            <a:r>
              <a:rPr lang="en-US" dirty="0" err="1"/>
              <a:t>cmd</a:t>
            </a:r>
            <a:endParaRPr lang="en-US" dirty="0"/>
          </a:p>
          <a:p>
            <a:r>
              <a:rPr lang="en-US" dirty="0"/>
              <a:t>reboot</a:t>
            </a:r>
          </a:p>
          <a:p>
            <a:r>
              <a:rPr lang="en-US" dirty="0"/>
              <a:t>shutdown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3804283" y="1858420"/>
            <a:ext cx="2322197" cy="4355041"/>
          </a:xfrm>
        </p:spPr>
        <p:txBody>
          <a:bodyPr>
            <a:normAutofit/>
          </a:bodyPr>
          <a:lstStyle/>
          <a:p>
            <a:r>
              <a:rPr lang="en-US" dirty="0" err="1"/>
              <a:t>systemctl</a:t>
            </a:r>
            <a:r>
              <a:rPr lang="en-US" dirty="0"/>
              <a:t> enable</a:t>
            </a:r>
          </a:p>
          <a:p>
            <a:r>
              <a:rPr lang="en-US" dirty="0" err="1"/>
              <a:t>systemctl</a:t>
            </a:r>
            <a:r>
              <a:rPr lang="en-US" dirty="0"/>
              <a:t> start</a:t>
            </a:r>
          </a:p>
          <a:p>
            <a:r>
              <a:rPr lang="en-US" dirty="0" err="1"/>
              <a:t>systemctl</a:t>
            </a:r>
            <a:r>
              <a:rPr lang="en-US" dirty="0"/>
              <a:t> stop</a:t>
            </a:r>
          </a:p>
          <a:p>
            <a:r>
              <a:rPr lang="en-US" dirty="0" err="1"/>
              <a:t>systemctl</a:t>
            </a:r>
            <a:r>
              <a:rPr lang="en-US" dirty="0"/>
              <a:t> restart</a:t>
            </a:r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075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7280" y="2644774"/>
            <a:ext cx="2933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042592" y="1998662"/>
            <a:ext cx="3113088" cy="4217987"/>
          </a:xfrm>
        </p:spPr>
        <p:txBody>
          <a:bodyPr>
            <a:normAutofit/>
          </a:bodyPr>
          <a:lstStyle/>
          <a:p>
            <a:r>
              <a:rPr lang="en-US" dirty="0"/>
              <a:t>DNS Transaction</a:t>
            </a:r>
          </a:p>
          <a:p>
            <a:pPr lvl="1"/>
            <a:r>
              <a:rPr lang="en-US" dirty="0"/>
              <a:t>Forward and reverse!</a:t>
            </a:r>
          </a:p>
          <a:p>
            <a:r>
              <a:rPr lang="en-US" dirty="0"/>
              <a:t>WHOIS records</a:t>
            </a:r>
          </a:p>
          <a:p>
            <a:r>
              <a:rPr lang="en-US" dirty="0"/>
              <a:t>DNS Server Best Practices</a:t>
            </a:r>
          </a:p>
          <a:p>
            <a:r>
              <a:rPr lang="en-US" dirty="0"/>
              <a:t>BIND</a:t>
            </a:r>
          </a:p>
          <a:p>
            <a:r>
              <a:rPr lang="en-US" dirty="0"/>
              <a:t>Root Hints</a:t>
            </a:r>
          </a:p>
          <a:p>
            <a:r>
              <a:rPr lang="en-US" dirty="0"/>
              <a:t>DNS Server Installation</a:t>
            </a:r>
          </a:p>
          <a:p>
            <a:r>
              <a:rPr lang="en-US" dirty="0"/>
              <a:t>DNS Checks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732805" y="1998662"/>
            <a:ext cx="3113088" cy="4217988"/>
          </a:xfrm>
        </p:spPr>
        <p:txBody>
          <a:bodyPr>
            <a:normAutofit/>
          </a:bodyPr>
          <a:lstStyle/>
          <a:p>
            <a:r>
              <a:rPr lang="en-US" dirty="0"/>
              <a:t>SSH Tunnel</a:t>
            </a:r>
          </a:p>
          <a:p>
            <a:r>
              <a:rPr lang="en-US" dirty="0"/>
              <a:t>Domain Name System</a:t>
            </a:r>
          </a:p>
          <a:p>
            <a:r>
              <a:rPr lang="en-US" dirty="0" err="1"/>
              <a:t>Namserver</a:t>
            </a:r>
            <a:r>
              <a:rPr lang="en-US" dirty="0"/>
              <a:t> Types</a:t>
            </a:r>
          </a:p>
          <a:p>
            <a:pPr lvl="1"/>
            <a:r>
              <a:rPr lang="en-US" dirty="0"/>
              <a:t>Master, slave, root, recursive, stealth, TLD, etc.</a:t>
            </a:r>
          </a:p>
          <a:p>
            <a:r>
              <a:rPr lang="en-US" dirty="0"/>
              <a:t>Time To Live</a:t>
            </a:r>
          </a:p>
          <a:p>
            <a:r>
              <a:rPr lang="en-US" dirty="0"/>
              <a:t>Fully Qualified Domain Name</a:t>
            </a:r>
          </a:p>
          <a:p>
            <a:r>
              <a:rPr lang="en-US" dirty="0"/>
              <a:t>DNS records</a:t>
            </a:r>
          </a:p>
          <a:p>
            <a:pPr lvl="1"/>
            <a:r>
              <a:rPr lang="en-US" dirty="0"/>
              <a:t>A, AAAA, NS, MX, SOA, etc.</a:t>
            </a:r>
          </a:p>
          <a:p>
            <a:r>
              <a:rPr lang="en-US" dirty="0"/>
              <a:t>Glue records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21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34361"/>
          </a:xfrm>
        </p:spPr>
        <p:txBody>
          <a:bodyPr>
            <a:normAutofit/>
          </a:bodyPr>
          <a:lstStyle/>
          <a:p>
            <a:r>
              <a:rPr lang="en-US" dirty="0"/>
              <a:t>“The secret for success is to be ready when the time comes.” –Benjamin Disraeli (adapted)</a:t>
            </a:r>
          </a:p>
          <a:p>
            <a:r>
              <a:rPr lang="en-US" dirty="0"/>
              <a:t>Homework Assignment 3 – Due September 12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6: Software Installation</a:t>
            </a:r>
          </a:p>
          <a:p>
            <a:pPr lvl="1"/>
            <a:r>
              <a:rPr lang="en-US" dirty="0"/>
              <a:t>Chapter 7: Scripting</a:t>
            </a:r>
          </a:p>
          <a:p>
            <a:pPr lvl="1"/>
            <a:r>
              <a:rPr lang="en-US" dirty="0"/>
              <a:t>Chapter 8: User Management</a:t>
            </a:r>
          </a:p>
          <a:p>
            <a:r>
              <a:rPr lang="en-US" dirty="0"/>
              <a:t>Network Hardware</a:t>
            </a:r>
          </a:p>
          <a:p>
            <a:r>
              <a:rPr lang="en-US" dirty="0"/>
              <a:t>Samba</a:t>
            </a:r>
          </a:p>
          <a:p>
            <a:r>
              <a:rPr lang="en-US" dirty="0"/>
              <a:t>Obtaining a Domain</a:t>
            </a:r>
          </a:p>
          <a:p>
            <a:r>
              <a:rPr lang="en-US" dirty="0"/>
              <a:t>Continuing to work with VM’s</a:t>
            </a:r>
          </a:p>
          <a:p>
            <a:pPr lvl="1"/>
            <a:r>
              <a:rPr lang="en-US" dirty="0"/>
              <a:t>Cloud, Printers, LDAP, SMB, NTP…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47" y="3663375"/>
            <a:ext cx="3048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6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Proxy Config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Exact steps may differ depending on version</a:t>
            </a:r>
          </a:p>
          <a:p>
            <a:pPr lvl="1"/>
            <a:r>
              <a:rPr lang="en-US" sz="2000" dirty="0"/>
              <a:t>Options</a:t>
            </a:r>
          </a:p>
          <a:p>
            <a:pPr lvl="1"/>
            <a:r>
              <a:rPr lang="en-US" sz="2000" dirty="0"/>
              <a:t>Advanced</a:t>
            </a:r>
          </a:p>
          <a:p>
            <a:pPr lvl="1"/>
            <a:r>
              <a:rPr lang="en-US" sz="2000" dirty="0"/>
              <a:t>Network Tab</a:t>
            </a:r>
          </a:p>
          <a:p>
            <a:pPr lvl="1"/>
            <a:r>
              <a:rPr lang="en-US" sz="2000" dirty="0"/>
              <a:t>Settings…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80" y="2776537"/>
            <a:ext cx="7353300" cy="3324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C4AF6-9EA7-1042-94E6-F56946E8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6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Browser Proxy Config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Exact steps may differ depending on version…</a:t>
            </a:r>
          </a:p>
          <a:p>
            <a:pPr lvl="1"/>
            <a:r>
              <a:rPr lang="en-US" sz="2000" dirty="0"/>
              <a:t>Options</a:t>
            </a:r>
          </a:p>
          <a:p>
            <a:pPr lvl="1"/>
            <a:r>
              <a:rPr lang="en-US" sz="2000" dirty="0"/>
              <a:t>Advanced</a:t>
            </a:r>
          </a:p>
          <a:p>
            <a:pPr lvl="1"/>
            <a:r>
              <a:rPr lang="en-US" sz="2000" dirty="0"/>
              <a:t>Network Tab</a:t>
            </a:r>
          </a:p>
          <a:p>
            <a:pPr lvl="1"/>
            <a:r>
              <a:rPr lang="en-US" sz="2000" dirty="0"/>
              <a:t>Settings…</a:t>
            </a:r>
          </a:p>
          <a:p>
            <a:pPr lvl="2"/>
            <a:r>
              <a:rPr lang="en-US" sz="1600" dirty="0"/>
              <a:t>Manual Proxy Configuration</a:t>
            </a:r>
          </a:p>
          <a:p>
            <a:pPr lvl="2"/>
            <a:r>
              <a:rPr lang="en-US" sz="1600" dirty="0"/>
              <a:t>SOCKS Host: 127.0.0.1</a:t>
            </a:r>
          </a:p>
          <a:p>
            <a:pPr lvl="2"/>
            <a:r>
              <a:rPr lang="en-US" sz="1600" dirty="0"/>
              <a:t>Port: 555## (56565 in picture)</a:t>
            </a:r>
          </a:p>
          <a:p>
            <a:pPr lvl="2"/>
            <a:r>
              <a:rPr lang="en-US" sz="1600" dirty="0"/>
              <a:t>Socks v5</a:t>
            </a:r>
          </a:p>
          <a:p>
            <a:pPr lvl="2"/>
            <a:r>
              <a:rPr lang="en-US" sz="1600" dirty="0"/>
              <a:t>Remote DNS</a:t>
            </a:r>
          </a:p>
          <a:p>
            <a:pPr lvl="2"/>
            <a:r>
              <a:rPr lang="en-US" sz="1600" dirty="0"/>
              <a:t>No proxy for</a:t>
            </a:r>
          </a:p>
          <a:p>
            <a:pPr lvl="3"/>
            <a:r>
              <a:rPr lang="en-US" sz="1600" dirty="0"/>
              <a:t>localhost, 127.0.0.1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530" y="2440094"/>
            <a:ext cx="424815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1EF2F-9C03-874E-B71D-D3EBDFC9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403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3668</TotalTime>
  <Words>5467</Words>
  <Application>Microsoft Office PowerPoint</Application>
  <PresentationFormat>Widescreen</PresentationFormat>
  <Paragraphs>889</Paragraphs>
  <Slides>76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Calibri</vt:lpstr>
      <vt:lpstr>Calibri Light</vt:lpstr>
      <vt:lpstr>Courier New</vt:lpstr>
      <vt:lpstr>Wingdings</vt:lpstr>
      <vt:lpstr>Retrospect</vt:lpstr>
      <vt:lpstr>CMAC 3990.200 Systems Administration and Operations</vt:lpstr>
      <vt:lpstr>Objectives</vt:lpstr>
      <vt:lpstr>Weekly Info</vt:lpstr>
      <vt:lpstr>SSH</vt:lpstr>
      <vt:lpstr>SSH Tunnels</vt:lpstr>
      <vt:lpstr>SSH Tunnels</vt:lpstr>
      <vt:lpstr>Web Browser SOCKS Proxy Config</vt:lpstr>
      <vt:lpstr>Web Browser Proxy Config</vt:lpstr>
      <vt:lpstr>Web Browser Proxy Config</vt:lpstr>
      <vt:lpstr>Web Browser Proxy Config</vt:lpstr>
      <vt:lpstr>Assignment 2</vt:lpstr>
      <vt:lpstr>Assignment 2</vt:lpstr>
      <vt:lpstr>Assignment 2</vt:lpstr>
      <vt:lpstr>Assignment 2</vt:lpstr>
      <vt:lpstr>Assignment 2</vt:lpstr>
      <vt:lpstr>Assignment 2</vt:lpstr>
      <vt:lpstr>Server Connections</vt:lpstr>
      <vt:lpstr>High Availability</vt:lpstr>
      <vt:lpstr>High Availability</vt:lpstr>
      <vt:lpstr>Trends</vt:lpstr>
      <vt:lpstr>Trends</vt:lpstr>
      <vt:lpstr>Trends</vt:lpstr>
      <vt:lpstr>Intro to AWS</vt:lpstr>
      <vt:lpstr>Accessing AWS</vt:lpstr>
      <vt:lpstr>Regions and AZ’s</vt:lpstr>
      <vt:lpstr>AWS Account</vt:lpstr>
      <vt:lpstr>AWS Shared Security Model</vt:lpstr>
      <vt:lpstr>AWS Tools and Use Cases</vt:lpstr>
      <vt:lpstr>Compute</vt:lpstr>
      <vt:lpstr>Elastic Compute Cloud (EC2)</vt:lpstr>
      <vt:lpstr>Elastic Compute Cloud (EC2)</vt:lpstr>
      <vt:lpstr>EC2 Container Service (ECS)</vt:lpstr>
      <vt:lpstr>EC2 Container Service (ECS) </vt:lpstr>
      <vt:lpstr>Elastic Container Registry (ECR)</vt:lpstr>
      <vt:lpstr>ECS for Kubernetes (EKS) </vt:lpstr>
      <vt:lpstr>ECS for Kubernetes (EKS) </vt:lpstr>
      <vt:lpstr>Elastic Beanstalk</vt:lpstr>
      <vt:lpstr>Elastic Beanstalk</vt:lpstr>
      <vt:lpstr>AWS Lambda</vt:lpstr>
      <vt:lpstr>AWS Batch</vt:lpstr>
      <vt:lpstr>Amazon Lightsail</vt:lpstr>
      <vt:lpstr>AWS Training</vt:lpstr>
      <vt:lpstr>AWS Training</vt:lpstr>
      <vt:lpstr>AWS Training</vt:lpstr>
      <vt:lpstr>CMAC 3990.200 Systems Administration and Operations</vt:lpstr>
      <vt:lpstr>Assignment Reviews</vt:lpstr>
      <vt:lpstr>Assignment Documentation Expectations</vt:lpstr>
      <vt:lpstr>Documentation Options Example…</vt:lpstr>
      <vt:lpstr>DNS Transaction Example 1</vt:lpstr>
      <vt:lpstr>dig ns</vt:lpstr>
      <vt:lpstr>dig ns org @a.root-servers.net</vt:lpstr>
      <vt:lpstr>dig ns eupcs.org @a0.org.afilias-nst.info</vt:lpstr>
      <vt:lpstr>dig a www.eupcs.org @ns1.eupcs.org</vt:lpstr>
      <vt:lpstr>DNS Transaction Example 2</vt:lpstr>
      <vt:lpstr>RDNS Transaction</vt:lpstr>
      <vt:lpstr>Recursive vs. Non-Recursive</vt:lpstr>
      <vt:lpstr>Recursive vs. Non-Recursive</vt:lpstr>
      <vt:lpstr>Whois Records</vt:lpstr>
      <vt:lpstr>DNS Records</vt:lpstr>
      <vt:lpstr>DNS Records</vt:lpstr>
      <vt:lpstr>Glue Records – megastuff.biz</vt:lpstr>
      <vt:lpstr>DNS Installation</vt:lpstr>
      <vt:lpstr>DNS Installation</vt:lpstr>
      <vt:lpstr>DNS Installation</vt:lpstr>
      <vt:lpstr>DNS Installation</vt:lpstr>
      <vt:lpstr>DNS Installation</vt:lpstr>
      <vt:lpstr>DNS Installation</vt:lpstr>
      <vt:lpstr>DNS Installation</vt:lpstr>
      <vt:lpstr>DNS Installation</vt:lpstr>
      <vt:lpstr>DNS Installation</vt:lpstr>
      <vt:lpstr>DNS Installation</vt:lpstr>
      <vt:lpstr>DNS Checks</vt:lpstr>
      <vt:lpstr>Virtual Machines</vt:lpstr>
      <vt:lpstr>Linux Commands</vt:lpstr>
      <vt:lpstr>Key Terms and Items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425.001 Network Systems Operations and Administration</dc:title>
  <dc:creator>j</dc:creator>
  <cp:lastModifiedBy>Jason Patalon</cp:lastModifiedBy>
  <cp:revision>170</cp:revision>
  <dcterms:created xsi:type="dcterms:W3CDTF">2016-08-02T23:00:21Z</dcterms:created>
  <dcterms:modified xsi:type="dcterms:W3CDTF">2025-09-04T22:08:08Z</dcterms:modified>
</cp:coreProperties>
</file>